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C6A"/>
    <a:srgbClr val="743E32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124" d="100"/>
          <a:sy n="124" d="100"/>
        </p:scale>
        <p:origin x="1008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VINTNERS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SUELOS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0176" y="329717"/>
            <a:ext cx="1326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INTRODUCCION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940530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Gran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empleos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4864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billion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 económico anual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75835" y="109082"/>
            <a:ext cx="3003022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Variedades más destacadas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Sirah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total de la cosecha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uvas de todo California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total de la cosecha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uvas de Napa Valley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del valor de la cosecha de uvas de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</a:t>
            </a: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SUELOS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Choque de Placas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Hace 150-25 millones de años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603" y="1651957"/>
            <a:ext cx="159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Placa de Farallón</a:t>
            </a:r>
          </a:p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Descendiendo</a:t>
            </a:r>
          </a:p>
          <a:p>
            <a:pPr algn="r"/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72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Placa Norteamericana</a:t>
            </a: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Sierra Nevada / Great Valley Sequence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Hace 150-25 millones de años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Montañas</a:t>
            </a:r>
            <a:b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erosionaron, creando roca sedimentaria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4386" y="3945138"/>
            <a:ext cx="222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Magma elevándose, formando una cadena de volcanes a lo largo de la costa</a:t>
            </a: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Formación Franciscana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Hace 150-25 millones de años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03294"/>
            <a:ext cx="1820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Pedacitos del piso del océano depositándose sobre el continente</a:t>
            </a: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Falla de San Andrés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25 millones de años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Falla de </a:t>
            </a:r>
          </a:p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San Andrés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Piso del océano moviéndose hacia el norte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824" y="1494532"/>
            <a:ext cx="177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Continente moviéndose hacia el sur a lo largo de la falla</a:t>
            </a: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633028"/>
                </a:solidFill>
                <a:latin typeface="Arial"/>
                <a:cs typeface="Arial"/>
              </a:rPr>
              <a:t>Volcan</a:t>
            </a:r>
            <a:r>
              <a:rPr lang="es-MX" sz="3600" b="1" dirty="0">
                <a:solidFill>
                  <a:srgbClr val="633028"/>
                </a:solidFill>
                <a:latin typeface="Arial"/>
                <a:cs typeface="Arial"/>
              </a:rPr>
              <a:t>es de Napa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5 millones de años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976" y="1284740"/>
            <a:ext cx="227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Lava depositándose sobre la Formación Franciscana y la Great Valley Sequence</a:t>
            </a: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Formación de la Cordillera de la Costa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457978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Las cordilleras montañosas de Vaca y Mayacamas son levantadas creando un valle entre ellas</a:t>
            </a: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Vinos de la más alta calidad, cultivados con excelencia, en uno de los lugares 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más extraordinarios del mundo.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Suelos de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Montañoso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Aluvial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Suelo Montañoso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Suelos delgados y rocosos que se sujetan a las laderas mientras las vides luchan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por sobrevivir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Creado en su mismo sitio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526C6A"/>
                </a:solidFill>
                <a:latin typeface="Arial"/>
                <a:cs typeface="Arial"/>
              </a:rPr>
              <a:t>PROCEDENCIA</a:t>
            </a:r>
          </a:p>
          <a:p>
            <a:r>
              <a:rPr lang="en-US" sz="1400" dirty="0">
                <a:solidFill>
                  <a:srgbClr val="526C6A"/>
                </a:solidFill>
                <a:latin typeface="Arial"/>
                <a:cs typeface="Arial"/>
              </a:rPr>
              <a:t>La desintegración primaria del lecho de roca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Uvas pequeñas, de sabor muy intenso,  vinos con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taninos estructurados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y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complejidad aromática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Abanicos Aluviales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Suelos profundos, rocosos y con buen drenaje: con fertilidad moderada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Se deposita en la base de una montaña después de haber sido arrastrado por un arroyo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PROCEDENCIA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El producto del lecho de roca encontrado  ladera arriba.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Fruta mas notoria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con estructura tánica menos agresiva que los vinos provenientes de fruta de suelos de montaña, aunque más taninos que los vinos de suelos Fluviales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633028"/>
                </a:solidFill>
                <a:latin typeface="Arial"/>
                <a:cs typeface="Arial"/>
              </a:rPr>
              <a:t>Suelo </a:t>
            </a:r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Limos y arcillas depositados a lo largo de las orillas del Río Napa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912476"/>
            <a:ext cx="2742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PROCESO DE FORMACION DE SUELO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Limos y arcillas depositados a lo largo de la orilla de Río, mientras el agua crece y retrocede a lo largo de los años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403697"/>
            <a:ext cx="240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PROCEDENICA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Todo el lecho de roca a lo largo de las laderas Río arriba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VINO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Vinos exuberantes y generosos en intensidad de fruta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349343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Increíble Diversidad de suelos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de las órdenes de suelo  del mundo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9442" y="1129971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series de suelos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Clima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Mediterráneo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de la superficie terrestre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100" b="1" dirty="0">
                <a:solidFill>
                  <a:srgbClr val="FFFFFF"/>
                </a:solidFill>
                <a:latin typeface="Arial"/>
                <a:cs typeface="Arial"/>
              </a:rPr>
              <a:t>Niebla en Napa Valley</a:t>
            </a:r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Aire caliente se eleva, atrayendo humedad y aire frio del Océano Pacífico, formando niebla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238667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Promedio de lluvia anual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4189" y="1478036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SUELO AL SUR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18 in / 46 cm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284939" y="2873533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SUELO AL NORTE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 in / 89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MONTAÑAS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40 in / 102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13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257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75758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Altitud y Topografía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536" y="1788999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SUELO AL SUR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 nivel del mar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2402" y="1583033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CORDILLERA MONTAÑOSA</a:t>
            </a:r>
          </a:p>
          <a:p>
            <a:pPr algn="ctr"/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2,000+ pies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360" y="4175758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FFFF"/>
                </a:solidFill>
                <a:latin typeface="Arial"/>
                <a:cs typeface="Arial"/>
              </a:rPr>
              <a:t>SUELO AL NORTE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350 pies</a:t>
            </a: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Sustantivo: el completo entorno natural en el cual un vino en particular es producido, incluyendo factores como el suelo, topografia y clima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Suelo + 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Topografía + </a:t>
            </a:r>
            <a:r>
              <a:rPr lang="en-US" sz="4800" dirty="0">
                <a:solidFill>
                  <a:srgbClr val="FFFFFF"/>
                </a:solidFill>
                <a:latin typeface="Arial"/>
                <a:cs typeface="Arial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Temperatura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7539" y="1578133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SUELO AL SUR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Baja 60°F/Alta 80°F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70338" y="2547235"/>
            <a:ext cx="26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SUELO AL NORTE DEL VALLE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Baja 50°F/Alta 90°F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Verano típico Altas/Bajas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65839" y="1711364"/>
            <a:ext cx="2646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MONTAÑAS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Más cálida abajo / más fresco arriba</a:t>
            </a: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diversidad de tipos de suelo y climas permite a los bodegueros seleccionar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las variedades de uvas correctas para los lugares correctos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Cuando se maneja un viñedo, el productor tiene la facultad de usar ambos esquemas,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métodos ya  probados por el tiempo así como la última tecnología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Estructura para orientar y Manejo de Follaje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y Viticultura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PRACTICAS DE VITICULTURA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Composición de suelo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Topografía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3552433" y="2495034"/>
            <a:ext cx="206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Condiciones del Microclima 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5469371" y="2495034"/>
            <a:ext cx="1498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 Exposición la Sol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Drenaje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Selección del material de la Viña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Manejo de Suelo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Técnicas de Riego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SELECTION DE SITIO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Los productores de Napa Valley aprovechan la última tecnología en el viñedo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Enólogos</a:t>
            </a: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Fermentan uvas con la misma atención al detalle con el que empezaron en el viñedo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54" y="825994"/>
            <a:ext cx="3258055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Enólogos usan el mejor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equipo y tecnología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para asegurar un manejo suave de la fruta y del vino en la bodega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9581" y="1731931"/>
            <a:ext cx="33686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Enólogos en Napa Valley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continuamente evalúan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 vinos para asegurar calidad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 convirtió en la primer Area de </a:t>
            </a: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Americana  (American Viticultural Area - AVA) reconocida en California en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8501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 al Océano Pacífico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9431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 a 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341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Distancia a 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780" y="1614656"/>
            <a:ext cx="353587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Experimentación</a:t>
            </a: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Enólogos prueban rutinariamente nueva tecnología para impulsar al límite la búsqueda de calidad.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86" y="2634821"/>
            <a:ext cx="3127929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Hay una cultura de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colaboración y educación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entre la comunidad de enólogos de Napa Valley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467550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Historia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2380" y="1328277"/>
            <a:ext cx="1321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Fines 1980s–Principios 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Hoy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3858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COMIENZO DE LA ENOLOGIA EN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Yount, fundador del pueblo de Yountville, planta los primeros viñedos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FIEBRE DEL ORO Y LA PRIMERA OLA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San Francisco crece de 200 habitantes en 1846 a una ciudad de 36,000 habitantes para 1852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1860s–1870s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EL NACIMIENTO DE UNA INDUSTRIA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Europeos incluyendo Jacob Schram, Charles Krug,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y Jacob Beringer, empiezan a hacer vino para competir contra el vino de su tierra natal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REVOLUCION DE LA CALIDAD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Gustave Niebaum, un Finlandés, comerciante de pieles finas, establece Inglenook y H.W. Crabb establece To Kalon y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planta más de 400 variedades de uvas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spc="300" dirty="0">
                <a:solidFill>
                  <a:srgbClr val="B0CCC6"/>
                </a:solidFill>
                <a:latin typeface="Arial" charset="0"/>
              </a:rPr>
              <a:t>EL PRIMER AUGE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tiene más de 140 bodegas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FF0000"/>
                </a:solidFill>
                <a:latin typeface="Arial" charset="0"/>
              </a:rPr>
              <a:t>SOBREVIVIR TIEMPOS DIFICILES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: PHYLLOXERA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El número de acres plantados de viñas decrece de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15,807 a 2,000 en solo 12 años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>
                <a:solidFill>
                  <a:srgbClr val="FF0000"/>
                </a:solidFill>
                <a:latin typeface="Arial" charset="0"/>
              </a:rPr>
              <a:t>SOBREVIVIR TIEMPOS DIFICILES</a:t>
            </a:r>
            <a:endParaRPr lang="en-US" sz="2400" spc="3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706994"/>
            <a:ext cx="3894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El terremoto de San Francisco destruye 30 millones de galones de vino Californiano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80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Estados Unidos entra a la Primera Guerra Mundial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2103" y="2706994"/>
            <a:ext cx="34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promulgación de la Ley de Prohibición dura 13 years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103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Llega La Gran Depresión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Napa Valley AVA y sub-AVAs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RECUPERACION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Después de la derogación de la Ley de Prohibición, Napa Valley inicia un lento camino hacia la recuperación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RESURGIMIENTO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Napa Valley empieza a experimentar un renacimiento lidereado 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por atrevidos y visionarios bodegueros como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Georges de Latour, Andre Tschelischeff, 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John Daniel Jr. y la familia Mondavi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NACE NAPA VALLEY VINTNERS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“Somos más fuertes juntos que separados”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FUNDACION DE LA RESERVA AGRICOLA DE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Es la Primera Reserva Agrícola de los Estados Unidos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RSERVA AGRICOLA DE NAPA VALLEY,  HOY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DEGUSTACION DE PARIS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Conocida como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US" sz="2400" i="1" dirty="0">
                <a:solidFill>
                  <a:srgbClr val="FF0000"/>
                </a:solidFill>
                <a:latin typeface="Arial" charset="0"/>
              </a:rPr>
              <a:t>the vinous shot heard ‘round the world,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’ este evento coloca a Napa Valley en el mapa del mundo del vino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ES RECONOCIDA COMO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AMERICAN VITICULTURAL AREA</a:t>
            </a:r>
          </a:p>
          <a:p>
            <a:pPr algn="ctr"/>
            <a:r>
              <a:rPr lang="en-US" dirty="0">
                <a:solidFill>
                  <a:srgbClr val="79B2A6"/>
                </a:solidFill>
                <a:latin typeface="Arial" charset="0"/>
              </a:rPr>
              <a:t>(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AREA DE VITICULTURA AMERICANA)</a:t>
            </a: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primer AVA de California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PREOCUPANDOSE POR LA COMUNUDAD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Subasta Inaugural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Fines de 1980s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Principios de 1990s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ETIQUETEADO CONJUNTO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REVOLUCION DE LA CALIDAD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ACTO INAUGURAL PREMIERE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Vintners crea Premiere Napa Valley,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una subasta comercial con vinos únicos en su tipo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del vino de California</a:t>
            </a: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El programa más riguroso de la industria del vino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para proteger el medio ambiente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PROTECCION GLOBAL DEL NOMBRE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través de variados esfuerzos e iniciativas, NVV trabaja para proteger el nombre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INDUSTRIA DE VINO DE NAPA VALLEY FLORECE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Bodegueros se siguen esforzando por producir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vinos todavía con mayor calidad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INDUSTRIA DE VINO DE NAPA VALLEY SE ESFUERZA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meta de NVV's para 2020: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Lograr que todas las bodegas con capacidad de hacerlo,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busquen la certificación Napa Green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PREOCUPANDOSE POR LA COMUNIDAD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Las subastas de Napa Valley han otorgado cerca de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$160 millones de dólares desde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SUSTENTABILIDAD SOCIAL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Adopta una Escuela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Programa Vecinos de Napa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Una Mañana en la Bodega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Una Tarde en el Viñedo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Caminata entre las Viñas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Nuestra misión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Promover, proteger y mejorar la apelación Napa Valley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085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Promoviendo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 Valle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1188"/>
            <a:ext cx="3596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Auction Napa Valley (Subasta)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Premiere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Programas de Educación para el comercio del vino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Taste Napa Valley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(Prueba Napa Valley)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Relación con los medios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Protegiendo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el Valle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Invertir en la Comunidad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Protección del Nombre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Promotoría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Sustentabilidad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De la producción mundial de vino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Fomentando la colaboración entre la Industria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Como Robert Mondavi solía decir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, “En Napa Valley, </a:t>
            </a:r>
            <a:br>
              <a:rPr lang="en-US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una marea creciente levanta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todos los barcos."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Lugar Extraordinario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Vinos con Calidad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Cultura de Colaboración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Industria floreciente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Larga Historia Cultivando la Excelencia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MX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Aprenda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más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@napavintners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@NapaVintners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581296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3314" y="2205742"/>
            <a:ext cx="189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los miembros de NVV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produce menos 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cajas de vino al año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Región Pequeña, Pequeños Productores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del total de bodegas de Napa Valley son de propiedad familiar o bien operadas por familias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11211</TotalTime>
  <Words>1766</Words>
  <Application>Microsoft Office PowerPoint</Application>
  <PresentationFormat>On-screen Show (16:9)</PresentationFormat>
  <Paragraphs>633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654</cp:revision>
  <cp:lastPrinted>2016-05-10T07:29:21Z</cp:lastPrinted>
  <dcterms:created xsi:type="dcterms:W3CDTF">2016-04-20T00:57:48Z</dcterms:created>
  <dcterms:modified xsi:type="dcterms:W3CDTF">2017-01-27T22:51:06Z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