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7.xml" ContentType="application/vnd.openxmlformats-officedocument.presentationml.tags+xml"/>
  <Override PartName="/ppt/notesSlides/notesSlide30.xml" ContentType="application/vnd.openxmlformats-officedocument.presentationml.notesSlide+xml"/>
  <Override PartName="/ppt/tags/tag8.xml" ContentType="application/vnd.openxmlformats-officedocument.presentationml.tags+xml"/>
  <Override PartName="/ppt/notesSlides/notesSlide31.xml" ContentType="application/vnd.openxmlformats-officedocument.presentationml.notesSlide+xml"/>
  <Override PartName="/ppt/tags/tag9.xml" ContentType="application/vnd.openxmlformats-officedocument.presentationml.tags+xml"/>
  <Override PartName="/ppt/notesSlides/notesSlide32.xml" ContentType="application/vnd.openxmlformats-officedocument.presentationml.notesSlide+xml"/>
  <Override PartName="/ppt/tags/tag10.xml" ContentType="application/vnd.openxmlformats-officedocument.presentationml.tags+xml"/>
  <Override PartName="/ppt/notesSlides/notesSlide33.xml" ContentType="application/vnd.openxmlformats-officedocument.presentationml.notesSlide+xml"/>
  <Override PartName="/ppt/tags/tag11.xml" ContentType="application/vnd.openxmlformats-officedocument.presentationml.tags+xml"/>
  <Override PartName="/ppt/notesSlides/notesSlide34.xml" ContentType="application/vnd.openxmlformats-officedocument.presentationml.notesSlide+xml"/>
  <Override PartName="/ppt/tags/tag12.xml" ContentType="application/vnd.openxmlformats-officedocument.presentationml.tags+xml"/>
  <Override PartName="/ppt/notesSlides/notesSlide35.xml" ContentType="application/vnd.openxmlformats-officedocument.presentationml.notesSlide+xml"/>
  <Override PartName="/ppt/tags/tag13.xml" ContentType="application/vnd.openxmlformats-officedocument.presentationml.tags+xml"/>
  <Override PartName="/ppt/notesSlides/notesSlide36.xml" ContentType="application/vnd.openxmlformats-officedocument.presentationml.notesSlide+xml"/>
  <Override PartName="/ppt/tags/tag14.xml" ContentType="application/vnd.openxmlformats-officedocument.presentationml.tags+xml"/>
  <Override PartName="/ppt/notesSlides/notesSlide37.xml" ContentType="application/vnd.openxmlformats-officedocument.presentationml.notesSlide+xml"/>
  <Override PartName="/ppt/tags/tag15.xml" ContentType="application/vnd.openxmlformats-officedocument.presentationml.tags+xml"/>
  <Override PartName="/ppt/notesSlides/notesSlide38.xml" ContentType="application/vnd.openxmlformats-officedocument.presentationml.notesSlide+xml"/>
  <Override PartName="/ppt/tags/tag16.xml" ContentType="application/vnd.openxmlformats-officedocument.presentationml.tags+xml"/>
  <Override PartName="/ppt/notesSlides/notesSlide39.xml" ContentType="application/vnd.openxmlformats-officedocument.presentationml.notesSlide+xml"/>
  <Override PartName="/ppt/tags/tag17.xml" ContentType="application/vnd.openxmlformats-officedocument.presentationml.tags+xml"/>
  <Override PartName="/ppt/notesSlides/notesSlide40.xml" ContentType="application/vnd.openxmlformats-officedocument.presentationml.notesSlide+xml"/>
  <Override PartName="/ppt/tags/tag18.xml" ContentType="application/vnd.openxmlformats-officedocument.presentationml.tags+xml"/>
  <Override PartName="/ppt/notesSlides/notesSlide41.xml" ContentType="application/vnd.openxmlformats-officedocument.presentationml.notesSlide+xml"/>
  <Override PartName="/ppt/tags/tag19.xml" ContentType="application/vnd.openxmlformats-officedocument.presentationml.tags+xml"/>
  <Override PartName="/ppt/notesSlides/notesSlide42.xml" ContentType="application/vnd.openxmlformats-officedocument.presentationml.notesSlide+xml"/>
  <Override PartName="/ppt/tags/tag20.xml" ContentType="application/vnd.openxmlformats-officedocument.presentationml.tags+xml"/>
  <Override PartName="/ppt/notesSlides/notesSlide43.xml" ContentType="application/vnd.openxmlformats-officedocument.presentationml.notesSlide+xml"/>
  <Override PartName="/ppt/tags/tag21.xml" ContentType="application/vnd.openxmlformats-officedocument.presentationml.tags+xml"/>
  <Override PartName="/ppt/notesSlides/notesSlide44.xml" ContentType="application/vnd.openxmlformats-officedocument.presentationml.notesSlide+xml"/>
  <Override PartName="/ppt/tags/tag22.xml" ContentType="application/vnd.openxmlformats-officedocument.presentationml.tags+xml"/>
  <Override PartName="/ppt/notesSlides/notesSlide45.xml" ContentType="application/vnd.openxmlformats-officedocument.presentationml.notesSlide+xml"/>
  <Override PartName="/ppt/tags/tag23.xml" ContentType="application/vnd.openxmlformats-officedocument.presentationml.tags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notesSlides/notesSlide47.xml" ContentType="application/vnd.openxmlformats-officedocument.presentationml.notesSlide+xml"/>
  <Override PartName="/ppt/tags/tag25.xml" ContentType="application/vnd.openxmlformats-officedocument.presentationml.tags+xml"/>
  <Override PartName="/ppt/notesSlides/notesSlide48.xml" ContentType="application/vnd.openxmlformats-officedocument.presentationml.notesSlide+xml"/>
  <Override PartName="/ppt/tags/tag26.xml" ContentType="application/vnd.openxmlformats-officedocument.presentationml.tags+xml"/>
  <Override PartName="/ppt/notesSlides/notesSlide49.xml" ContentType="application/vnd.openxmlformats-officedocument.presentationml.notesSlide+xml"/>
  <Override PartName="/ppt/tags/tag27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330" r:id="rId23"/>
    <p:sldId id="289" r:id="rId24"/>
    <p:sldId id="291" r:id="rId25"/>
    <p:sldId id="292" r:id="rId26"/>
    <p:sldId id="293" r:id="rId27"/>
    <p:sldId id="294" r:id="rId28"/>
    <p:sldId id="295" r:id="rId29"/>
    <p:sldId id="299" r:id="rId30"/>
    <p:sldId id="262" r:id="rId31"/>
    <p:sldId id="301" r:id="rId32"/>
    <p:sldId id="331" r:id="rId33"/>
    <p:sldId id="306" r:id="rId34"/>
    <p:sldId id="308" r:id="rId35"/>
    <p:sldId id="309" r:id="rId36"/>
    <p:sldId id="329" r:id="rId37"/>
    <p:sldId id="312" r:id="rId38"/>
    <p:sldId id="311" r:id="rId39"/>
    <p:sldId id="313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263" r:id="rId49"/>
    <p:sldId id="326" r:id="rId50"/>
    <p:sldId id="327" r:id="rId51"/>
  </p:sldIdLst>
  <p:sldSz cx="9144000" cy="5143500" type="screen16x9"/>
  <p:notesSz cx="6858000" cy="9144000"/>
  <p:custDataLst>
    <p:tags r:id="rId5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7" name="Krisa Brillantes" initials="KJB [6]" lastIdx="1" clrIdx="7">
    <p:extLst/>
  </p:cmAuthor>
  <p:cmAuthor id="1" name="Kelly Hayes (s)" initials="KH(" lastIdx="4" clrIdx="1"/>
  <p:cmAuthor id="8" name="Krisa Brillantes" initials="KJB [7]" lastIdx="1" clrIdx="8">
    <p:extLst/>
  </p:cmAuthor>
  <p:cmAuthor id="2" name="Krisa Brillantes" initials="KJB" lastIdx="44" clrIdx="2">
    <p:extLst/>
  </p:cmAuthor>
  <p:cmAuthor id="9" name="Krisa Brillantes" initials="KJB [8]" lastIdx="1" clrIdx="9">
    <p:extLst/>
  </p:cmAuthor>
  <p:cmAuthor id="3" name="Krisa Brillantes" initials="KJB [2]" lastIdx="1" clrIdx="3">
    <p:extLst/>
  </p:cmAuthor>
  <p:cmAuthor id="10" name="Krisa Brillantes" initials="KJB [9]" lastIdx="1" clrIdx="10">
    <p:extLst/>
  </p:cmAuthor>
  <p:cmAuthor id="4" name="Krisa Brillantes" initials="KJB [3]" lastIdx="1" clrIdx="4">
    <p:extLst/>
  </p:cmAuthor>
  <p:cmAuthor id="11" name="Krisa Brillantes" initials="" lastIdx="3" clrIdx="11"/>
  <p:cmAuthor id="5" name="Krisa Brillantes" initials="KJB [4]" lastIdx="1" clrIdx="5">
    <p:extLst/>
  </p:cmAuthor>
  <p:cmAuthor id="6" name="Krisa Brillantes" initials="KJB [5]" lastIdx="1" clrIdx="6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69" autoAdjust="0"/>
    <p:restoredTop sz="85140" autoAdjust="0"/>
  </p:normalViewPr>
  <p:slideViewPr>
    <p:cSldViewPr snapToGrid="0" snapToObjects="1">
      <p:cViewPr varScale="1">
        <p:scale>
          <a:sx n="65" d="100"/>
          <a:sy n="65" d="100"/>
        </p:scale>
        <p:origin x="68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1000"/>
              </a:spcAft>
              <a:buFont typeface="Arial"/>
              <a:buNone/>
              <a:tabLst>
                <a:tab pos="457200" algn="l"/>
              </a:tabLst>
            </a:pPr>
            <a:endParaRPr lang="en-US" sz="11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anose="020B0604020202020204" pitchFamily="34" charset="0"/>
              <a:buNone/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 eaLnBrk="1" hangingPunct="1">
              <a:buFont typeface="+mj-lt"/>
              <a:buNone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defTabSz="908182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19806">
              <a:buFont typeface="Arial" pitchFamily="34" charset="0"/>
              <a:buNone/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464" indent="-172464" eaLnBrk="1" hangingPunct="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4/10/2019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4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1168" y="4450789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 (NVV)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318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TYPES DE SOLS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2759964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 important  impact local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46,000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sz="18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emplois</a:t>
            </a:r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0550" y="2388346"/>
            <a:ext cx="28765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$13 milliards </a:t>
            </a:r>
          </a:p>
          <a:p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impact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économique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annuel</a:t>
            </a:r>
            <a:endParaRPr lang="en-US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62575" y="-76200"/>
            <a:ext cx="332422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Principaux</a:t>
            </a:r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cépages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Californie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 la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valeur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récoltes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annuelles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Napa Valley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Types de sols de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94832" y="4350573"/>
            <a:ext cx="1763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De Montagne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Alluviaux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602F26"/>
                </a:solidFill>
                <a:latin typeface="Proxima Nova Regular"/>
                <a:cs typeface="Proxima Nova Regular"/>
              </a:rPr>
              <a:t>Fluviaux</a:t>
            </a:r>
            <a:endParaRPr lang="en-US" sz="2000" dirty="0">
              <a:solidFill>
                <a:srgbClr val="602F26"/>
              </a:solidFill>
              <a:latin typeface="Proxima Nova Regular"/>
              <a:cs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Sol de </a:t>
            </a:r>
            <a:r>
              <a:rPr lang="en-US" sz="3600" b="1" dirty="0" err="1">
                <a:solidFill>
                  <a:srgbClr val="633028"/>
                </a:solidFill>
                <a:latin typeface="Arial"/>
                <a:cs typeface="Arial"/>
              </a:rPr>
              <a:t>montagne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Sol mince,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rocailleux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qui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s’accroche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aux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 Difficile pour les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vignes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d’y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survivre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24850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Crée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sur place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L’affaissement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de la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couche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primaire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 DES VINS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Petit, avec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saveurs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intense,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tannins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structurés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et </a:t>
            </a:r>
            <a:r>
              <a:rPr lang="en-US" sz="1400" b="1" dirty="0" err="1">
                <a:solidFill>
                  <a:srgbClr val="633028"/>
                </a:solidFill>
                <a:latin typeface="Arial"/>
                <a:cs typeface="Arial"/>
              </a:rPr>
              <a:t>arômes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 complexes</a:t>
            </a: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Sols alluviaux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Sols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profonds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, et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bien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drainés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 La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fertilité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modérée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fr-CA" sz="1400" dirty="0">
                <a:latin typeface="Arial" panose="020B0604020202020204" pitchFamily="34" charset="0"/>
                <a:cs typeface="Arial" panose="020B0604020202020204" pitchFamily="34" charset="0"/>
              </a:rPr>
              <a:t>Se fixe à la base d'une montagne après avoir été lavé en descente le long d'un cours d'eau</a:t>
            </a: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que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l’on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retrouve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plus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hauteur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DES VINS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Plus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fruités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la structure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tannique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moins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agressive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que pour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sol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montagneux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,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mais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plus que pour les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sols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fluviaux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 dirty="0">
                <a:solidFill>
                  <a:srgbClr val="633028"/>
                </a:solidFill>
                <a:latin typeface="Arial"/>
                <a:cs typeface="Arial"/>
              </a:rPr>
              <a:t>Sols fluviaux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Silts and clays deposited along banks of the Napa River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PROCESSUS DE FORMATION DU SOL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Limons et argiles déposés le long de berges, qui reculent avec la crue des eaux au fil des années</a:t>
            </a:r>
            <a:endParaRPr lang="en-US" sz="1400" dirty="0">
              <a:solidFill>
                <a:srgbClr val="6330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34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ORIGINE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du lit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rocheux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le long des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collines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amont</a:t>
            </a:r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STYLE DES VINS</a:t>
            </a:r>
          </a:p>
          <a:p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Offrant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 un fruit opulent et </a:t>
            </a:r>
            <a:r>
              <a:rPr lang="en-US" sz="1400" dirty="0" err="1">
                <a:solidFill>
                  <a:srgbClr val="633028"/>
                </a:solidFill>
                <a:latin typeface="Arial"/>
                <a:cs typeface="Arial"/>
              </a:rPr>
              <a:t>généreux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213367"/>
            <a:ext cx="266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INCROYABLE DIVERSITÉ DES SOLS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53108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des sols </a:t>
            </a:r>
            <a:r>
              <a:rPr lang="en-US" dirty="0" err="1">
                <a:solidFill>
                  <a:srgbClr val="633028"/>
                </a:solidFill>
                <a:latin typeface="Arial"/>
                <a:cs typeface="Arial"/>
              </a:rPr>
              <a:t>existants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variétés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9504" y="3925735"/>
            <a:ext cx="914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vins de la plus haute qualité, cultivés de main de maître </a:t>
            </a:r>
            <a:br>
              <a:rPr lang="en-US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fr-CA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un des endroits les plus extraordinaires du monde.</a:t>
            </a:r>
          </a:p>
          <a:p>
            <a:pPr algn="ctr">
              <a:lnSpc>
                <a:spcPct val="120000"/>
              </a:lnSpc>
            </a:pP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Climat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Méditerranéen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de la surface de la </a:t>
            </a:r>
            <a:r>
              <a:rPr lang="en-US" dirty="0" err="1">
                <a:solidFill>
                  <a:schemeClr val="bg1"/>
                </a:solidFill>
                <a:latin typeface="Arial"/>
                <a:cs typeface="Arial"/>
              </a:rPr>
              <a:t>terre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800600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895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Brouillard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à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Napa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Valley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L’air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chaud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monte,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créant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ainsi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l’humidité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avec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l’air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frais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du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Pacifique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qui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résulte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du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brouillard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99603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Incroyable</a:t>
            </a:r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Diversité</a:t>
            </a:r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du Terroir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54152" y="2453980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155" y="2119047"/>
            <a:ext cx="1856154" cy="1775894"/>
            <a:chOff x="713155" y="2090616"/>
            <a:chExt cx="1856154" cy="1775894"/>
          </a:xfrm>
        </p:grpSpPr>
        <p:sp>
          <p:nvSpPr>
            <p:cNvPr id="26" name="Rectangle 25"/>
            <p:cNvSpPr/>
            <p:nvPr/>
          </p:nvSpPr>
          <p:spPr>
            <a:xfrm>
              <a:off x="713155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346672" y="2371249"/>
              <a:ext cx="589121" cy="657255"/>
              <a:chOff x="2016125" y="3360738"/>
              <a:chExt cx="1358900" cy="1516062"/>
            </a:xfrm>
          </p:grpSpPr>
          <p:sp>
            <p:nvSpPr>
              <p:cNvPr id="31" name="Freeform 4"/>
              <p:cNvSpPr>
                <a:spLocks noChangeArrowheads="1"/>
              </p:cNvSpPr>
              <p:nvPr/>
            </p:nvSpPr>
            <p:spPr bwMode="auto">
              <a:xfrm>
                <a:off x="2016125" y="3360738"/>
                <a:ext cx="1358900" cy="992187"/>
              </a:xfrm>
              <a:custGeom>
                <a:avLst/>
                <a:gdLst>
                  <a:gd name="T0" fmla="*/ 3482 w 3774"/>
                  <a:gd name="T1" fmla="*/ 1378 h 2757"/>
                  <a:gd name="T2" fmla="*/ 2902 w 3774"/>
                  <a:gd name="T3" fmla="*/ 725 h 2757"/>
                  <a:gd name="T4" fmla="*/ 1959 w 3774"/>
                  <a:gd name="T5" fmla="*/ 0 h 2757"/>
                  <a:gd name="T6" fmla="*/ 871 w 3774"/>
                  <a:gd name="T7" fmla="*/ 870 h 2757"/>
                  <a:gd name="T8" fmla="*/ 0 w 3774"/>
                  <a:gd name="T9" fmla="*/ 1813 h 2757"/>
                  <a:gd name="T10" fmla="*/ 943 w 3774"/>
                  <a:gd name="T11" fmla="*/ 2756 h 2757"/>
                  <a:gd name="T12" fmla="*/ 3041 w 3774"/>
                  <a:gd name="T13" fmla="*/ 2756 h 2757"/>
                  <a:gd name="T14" fmla="*/ 3773 w 3774"/>
                  <a:gd name="T15" fmla="*/ 2031 h 2757"/>
                  <a:gd name="T16" fmla="*/ 3482 w 3774"/>
                  <a:gd name="T17" fmla="*/ 1378 h 2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74" h="2757">
                    <a:moveTo>
                      <a:pt x="3482" y="1378"/>
                    </a:moveTo>
                    <a:cubicBezTo>
                      <a:pt x="3650" y="992"/>
                      <a:pt x="3327" y="672"/>
                      <a:pt x="2902" y="725"/>
                    </a:cubicBezTo>
                    <a:cubicBezTo>
                      <a:pt x="2757" y="348"/>
                      <a:pt x="2387" y="0"/>
                      <a:pt x="1959" y="0"/>
                    </a:cubicBezTo>
                    <a:cubicBezTo>
                      <a:pt x="1432" y="0"/>
                      <a:pt x="915" y="355"/>
                      <a:pt x="871" y="870"/>
                    </a:cubicBezTo>
                    <a:cubicBezTo>
                      <a:pt x="406" y="914"/>
                      <a:pt x="0" y="1337"/>
                      <a:pt x="0" y="1813"/>
                    </a:cubicBezTo>
                    <a:cubicBezTo>
                      <a:pt x="0" y="2318"/>
                      <a:pt x="438" y="2756"/>
                      <a:pt x="943" y="2756"/>
                    </a:cubicBezTo>
                    <a:lnTo>
                      <a:pt x="3041" y="2756"/>
                    </a:lnTo>
                    <a:cubicBezTo>
                      <a:pt x="3445" y="2756"/>
                      <a:pt x="3773" y="2435"/>
                      <a:pt x="3773" y="2031"/>
                    </a:cubicBezTo>
                    <a:cubicBezTo>
                      <a:pt x="3773" y="1780"/>
                      <a:pt x="3676" y="1510"/>
                      <a:pt x="3482" y="1378"/>
                    </a:cubicBezTo>
                  </a:path>
                </a:pathLst>
              </a:cu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Line 5"/>
              <p:cNvSpPr>
                <a:spLocks noChangeShapeType="1"/>
              </p:cNvSpPr>
              <p:nvPr/>
            </p:nvSpPr>
            <p:spPr bwMode="auto">
              <a:xfrm flipV="1">
                <a:off x="2039938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Line 6"/>
              <p:cNvSpPr>
                <a:spLocks noChangeShapeType="1"/>
              </p:cNvSpPr>
              <p:nvPr/>
            </p:nvSpPr>
            <p:spPr bwMode="auto">
              <a:xfrm flipV="1">
                <a:off x="2352675" y="4560888"/>
                <a:ext cx="312738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Line 7"/>
              <p:cNvSpPr>
                <a:spLocks noChangeShapeType="1"/>
              </p:cNvSpPr>
              <p:nvPr/>
            </p:nvSpPr>
            <p:spPr bwMode="auto">
              <a:xfrm flipV="1">
                <a:off x="2692400" y="4560888"/>
                <a:ext cx="314325" cy="315912"/>
              </a:xfrm>
              <a:prstGeom prst="line">
                <a:avLst/>
              </a:prstGeom>
              <a:noFill/>
              <a:ln w="20447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713155" y="3266030"/>
              <a:ext cx="1856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prstClr val="white"/>
                  </a:solidFill>
                  <a:latin typeface="Arial"/>
                  <a:cs typeface="Arial"/>
                </a:rPr>
                <a:t>PRÉCIPITATION</a:t>
              </a:r>
              <a:endParaRPr lang="en-US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70258" y="2119047"/>
            <a:ext cx="1856154" cy="1775894"/>
            <a:chOff x="2670258" y="2090616"/>
            <a:chExt cx="1856154" cy="1775894"/>
          </a:xfrm>
        </p:grpSpPr>
        <p:sp>
          <p:nvSpPr>
            <p:cNvPr id="27" name="Rectangle 26"/>
            <p:cNvSpPr/>
            <p:nvPr/>
          </p:nvSpPr>
          <p:spPr>
            <a:xfrm>
              <a:off x="2670258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181993" y="2415000"/>
              <a:ext cx="808038" cy="444500"/>
              <a:chOff x="3454400" y="1724025"/>
              <a:chExt cx="808038" cy="444500"/>
            </a:xfrm>
          </p:grpSpPr>
          <p:sp>
            <p:nvSpPr>
              <p:cNvPr id="36" name="Freeform 20"/>
              <p:cNvSpPr>
                <a:spLocks noChangeArrowheads="1"/>
              </p:cNvSpPr>
              <p:nvPr/>
            </p:nvSpPr>
            <p:spPr bwMode="auto">
              <a:xfrm>
                <a:off x="3454400" y="1724025"/>
                <a:ext cx="808038" cy="444500"/>
              </a:xfrm>
              <a:custGeom>
                <a:avLst/>
                <a:gdLst>
                  <a:gd name="T0" fmla="*/ 0 w 2243"/>
                  <a:gd name="T1" fmla="*/ 803 h 1234"/>
                  <a:gd name="T2" fmla="*/ 729 w 2243"/>
                  <a:gd name="T3" fmla="*/ 0 h 1234"/>
                  <a:gd name="T4" fmla="*/ 1174 w 2243"/>
                  <a:gd name="T5" fmla="*/ 628 h 1234"/>
                  <a:gd name="T6" fmla="*/ 1513 w 2243"/>
                  <a:gd name="T7" fmla="*/ 273 h 1234"/>
                  <a:gd name="T8" fmla="*/ 2242 w 2243"/>
                  <a:gd name="T9" fmla="*/ 1233 h 1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3" h="1234">
                    <a:moveTo>
                      <a:pt x="0" y="803"/>
                    </a:moveTo>
                    <a:lnTo>
                      <a:pt x="729" y="0"/>
                    </a:lnTo>
                    <a:lnTo>
                      <a:pt x="1174" y="628"/>
                    </a:lnTo>
                    <a:lnTo>
                      <a:pt x="1513" y="273"/>
                    </a:lnTo>
                    <a:lnTo>
                      <a:pt x="2242" y="1233"/>
                    </a:lnTo>
                  </a:path>
                </a:pathLst>
              </a:custGeom>
              <a:noFill/>
              <a:ln w="20160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1"/>
              <p:cNvSpPr>
                <a:spLocks noChangeArrowheads="1"/>
              </p:cNvSpPr>
              <p:nvPr/>
            </p:nvSpPr>
            <p:spPr bwMode="auto">
              <a:xfrm>
                <a:off x="3525838" y="1828800"/>
                <a:ext cx="603250" cy="285750"/>
              </a:xfrm>
              <a:custGeom>
                <a:avLst/>
                <a:gdLst>
                  <a:gd name="T0" fmla="*/ 0 w 1676"/>
                  <a:gd name="T1" fmla="*/ 290 h 792"/>
                  <a:gd name="T2" fmla="*/ 507 w 1676"/>
                  <a:gd name="T3" fmla="*/ 323 h 792"/>
                  <a:gd name="T4" fmla="*/ 903 w 1676"/>
                  <a:gd name="T5" fmla="*/ 534 h 792"/>
                  <a:gd name="T6" fmla="*/ 1221 w 1676"/>
                  <a:gd name="T7" fmla="*/ 595 h 792"/>
                  <a:gd name="T8" fmla="*/ 1674 w 1676"/>
                  <a:gd name="T9" fmla="*/ 4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6" h="792">
                    <a:moveTo>
                      <a:pt x="0" y="290"/>
                    </a:moveTo>
                    <a:cubicBezTo>
                      <a:pt x="0" y="290"/>
                      <a:pt x="342" y="0"/>
                      <a:pt x="507" y="323"/>
                    </a:cubicBezTo>
                    <a:cubicBezTo>
                      <a:pt x="698" y="697"/>
                      <a:pt x="903" y="534"/>
                      <a:pt x="903" y="534"/>
                    </a:cubicBezTo>
                    <a:cubicBezTo>
                      <a:pt x="903" y="534"/>
                      <a:pt x="1101" y="372"/>
                      <a:pt x="1221" y="595"/>
                    </a:cubicBezTo>
                    <a:cubicBezTo>
                      <a:pt x="1326" y="791"/>
                      <a:pt x="1675" y="613"/>
                      <a:pt x="1674" y="453"/>
                    </a:cubicBezTo>
                  </a:path>
                </a:pathLst>
              </a:custGeom>
              <a:noFill/>
              <a:ln w="20160" cap="flat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2670258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solidFill>
                    <a:prstClr val="white"/>
                  </a:solidFill>
                  <a:latin typeface="Arial"/>
                  <a:cs typeface="Arial"/>
                </a:rPr>
                <a:t>TOPOGRAPHIE</a:t>
              </a:r>
              <a:endParaRPr lang="en-US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627361" y="2119047"/>
            <a:ext cx="1859213" cy="1775894"/>
            <a:chOff x="4627361" y="2090616"/>
            <a:chExt cx="1859213" cy="1775894"/>
          </a:xfrm>
        </p:grpSpPr>
        <p:sp>
          <p:nvSpPr>
            <p:cNvPr id="28" name="Rectangle 27"/>
            <p:cNvSpPr/>
            <p:nvPr/>
          </p:nvSpPr>
          <p:spPr>
            <a:xfrm>
              <a:off x="4627361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5263592" y="2369715"/>
              <a:ext cx="583693" cy="435810"/>
              <a:chOff x="5191553" y="2265468"/>
              <a:chExt cx="583693" cy="435810"/>
            </a:xfrm>
          </p:grpSpPr>
          <p:sp>
            <p:nvSpPr>
              <p:cNvPr id="38" name="Isosceles Triangle 37"/>
              <p:cNvSpPr/>
              <p:nvPr/>
            </p:nvSpPr>
            <p:spPr>
              <a:xfrm>
                <a:off x="5335631" y="2267002"/>
                <a:ext cx="439615" cy="434276"/>
              </a:xfrm>
              <a:prstGeom prst="triangle">
                <a:avLst/>
              </a:prstGeom>
              <a:noFill/>
              <a:ln w="15875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5191553" y="2265468"/>
                <a:ext cx="57495" cy="435810"/>
                <a:chOff x="5191553" y="2265468"/>
                <a:chExt cx="57495" cy="435810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 flipV="1">
                  <a:off x="5220300" y="2267002"/>
                  <a:ext cx="0" cy="434276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191553" y="226546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5191553" y="2699688"/>
                  <a:ext cx="57495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3" name="TextBox 52"/>
            <p:cNvSpPr txBox="1"/>
            <p:nvPr/>
          </p:nvSpPr>
          <p:spPr>
            <a:xfrm>
              <a:off x="4630420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1600" dirty="0">
                  <a:solidFill>
                    <a:prstClr val="white"/>
                  </a:solidFill>
                  <a:latin typeface="Arial"/>
                  <a:cs typeface="Arial"/>
                </a:rPr>
                <a:t>ALTITUDE</a:t>
              </a:r>
              <a:endParaRPr lang="en-US" sz="16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84223" y="2119047"/>
            <a:ext cx="1856394" cy="1775894"/>
            <a:chOff x="6584223" y="2090616"/>
            <a:chExt cx="1856394" cy="1775894"/>
          </a:xfrm>
        </p:grpSpPr>
        <p:sp>
          <p:nvSpPr>
            <p:cNvPr id="29" name="Rectangle 28"/>
            <p:cNvSpPr/>
            <p:nvPr/>
          </p:nvSpPr>
          <p:spPr>
            <a:xfrm>
              <a:off x="6584463" y="2090616"/>
              <a:ext cx="1856154" cy="1775894"/>
            </a:xfrm>
            <a:prstGeom prst="rect">
              <a:avLst/>
            </a:prstGeom>
            <a:solidFill>
              <a:srgbClr val="DFC84E">
                <a:alpha val="8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7406132" y="2316163"/>
              <a:ext cx="212817" cy="616834"/>
              <a:chOff x="714375" y="3130550"/>
              <a:chExt cx="703263" cy="2038350"/>
            </a:xfrm>
          </p:grpSpPr>
          <p:sp>
            <p:nvSpPr>
              <p:cNvPr id="47" name="Freeform 1"/>
              <p:cNvSpPr>
                <a:spLocks noChangeArrowheads="1"/>
              </p:cNvSpPr>
              <p:nvPr/>
            </p:nvSpPr>
            <p:spPr bwMode="auto">
              <a:xfrm>
                <a:off x="960438" y="4711700"/>
                <a:ext cx="211137" cy="211138"/>
              </a:xfrm>
              <a:custGeom>
                <a:avLst/>
                <a:gdLst>
                  <a:gd name="T0" fmla="*/ 585 w 586"/>
                  <a:gd name="T1" fmla="*/ 292 h 586"/>
                  <a:gd name="T2" fmla="*/ 293 w 586"/>
                  <a:gd name="T3" fmla="*/ 585 h 586"/>
                  <a:gd name="T4" fmla="*/ 0 w 586"/>
                  <a:gd name="T5" fmla="*/ 292 h 586"/>
                  <a:gd name="T6" fmla="*/ 293 w 586"/>
                  <a:gd name="T7" fmla="*/ 0 h 586"/>
                  <a:gd name="T8" fmla="*/ 585 w 586"/>
                  <a:gd name="T9" fmla="*/ 292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6" h="586">
                    <a:moveTo>
                      <a:pt x="585" y="292"/>
                    </a:moveTo>
                    <a:cubicBezTo>
                      <a:pt x="585" y="454"/>
                      <a:pt x="454" y="585"/>
                      <a:pt x="293" y="585"/>
                    </a:cubicBezTo>
                    <a:cubicBezTo>
                      <a:pt x="131" y="585"/>
                      <a:pt x="0" y="454"/>
                      <a:pt x="0" y="292"/>
                    </a:cubicBezTo>
                    <a:cubicBezTo>
                      <a:pt x="0" y="131"/>
                      <a:pt x="131" y="0"/>
                      <a:pt x="293" y="0"/>
                    </a:cubicBezTo>
                    <a:cubicBezTo>
                      <a:pt x="454" y="0"/>
                      <a:pt x="585" y="131"/>
                      <a:pt x="585" y="292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"/>
              <p:cNvSpPr>
                <a:spLocks noChangeArrowheads="1"/>
              </p:cNvSpPr>
              <p:nvPr/>
            </p:nvSpPr>
            <p:spPr bwMode="auto">
              <a:xfrm>
                <a:off x="714375" y="3130550"/>
                <a:ext cx="703263" cy="2038350"/>
              </a:xfrm>
              <a:custGeom>
                <a:avLst/>
                <a:gdLst>
                  <a:gd name="T0" fmla="*/ 1562 w 1954"/>
                  <a:gd name="T1" fmla="*/ 3905 h 5660"/>
                  <a:gd name="T2" fmla="*/ 1562 w 1954"/>
                  <a:gd name="T3" fmla="*/ 585 h 5660"/>
                  <a:gd name="T4" fmla="*/ 977 w 1954"/>
                  <a:gd name="T5" fmla="*/ 0 h 5660"/>
                  <a:gd name="T6" fmla="*/ 391 w 1954"/>
                  <a:gd name="T7" fmla="*/ 585 h 5660"/>
                  <a:gd name="T8" fmla="*/ 391 w 1954"/>
                  <a:gd name="T9" fmla="*/ 3905 h 5660"/>
                  <a:gd name="T10" fmla="*/ 0 w 1954"/>
                  <a:gd name="T11" fmla="*/ 4684 h 5660"/>
                  <a:gd name="T12" fmla="*/ 977 w 1954"/>
                  <a:gd name="T13" fmla="*/ 5659 h 5660"/>
                  <a:gd name="T14" fmla="*/ 1953 w 1954"/>
                  <a:gd name="T15" fmla="*/ 4684 h 5660"/>
                  <a:gd name="T16" fmla="*/ 1562 w 1954"/>
                  <a:gd name="T17" fmla="*/ 3905 h 5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4" h="5660">
                    <a:moveTo>
                      <a:pt x="1562" y="3905"/>
                    </a:moveTo>
                    <a:lnTo>
                      <a:pt x="1562" y="585"/>
                    </a:lnTo>
                    <a:cubicBezTo>
                      <a:pt x="1562" y="262"/>
                      <a:pt x="1300" y="0"/>
                      <a:pt x="977" y="0"/>
                    </a:cubicBezTo>
                    <a:cubicBezTo>
                      <a:pt x="653" y="0"/>
                      <a:pt x="391" y="262"/>
                      <a:pt x="391" y="585"/>
                    </a:cubicBezTo>
                    <a:lnTo>
                      <a:pt x="391" y="3905"/>
                    </a:lnTo>
                    <a:cubicBezTo>
                      <a:pt x="154" y="4083"/>
                      <a:pt x="0" y="4365"/>
                      <a:pt x="0" y="4684"/>
                    </a:cubicBezTo>
                    <a:cubicBezTo>
                      <a:pt x="0" y="5223"/>
                      <a:pt x="437" y="5659"/>
                      <a:pt x="977" y="5659"/>
                    </a:cubicBezTo>
                    <a:cubicBezTo>
                      <a:pt x="1516" y="5659"/>
                      <a:pt x="1953" y="5223"/>
                      <a:pt x="1953" y="4684"/>
                    </a:cubicBezTo>
                    <a:cubicBezTo>
                      <a:pt x="1953" y="4365"/>
                      <a:pt x="1799" y="4083"/>
                      <a:pt x="1562" y="3905"/>
                    </a:cubicBezTo>
                  </a:path>
                </a:pathLst>
              </a:cu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3"/>
              <p:cNvSpPr>
                <a:spLocks noChangeShapeType="1"/>
              </p:cNvSpPr>
              <p:nvPr/>
            </p:nvSpPr>
            <p:spPr bwMode="auto">
              <a:xfrm flipV="1">
                <a:off x="1065213" y="3725863"/>
                <a:ext cx="1587" cy="987425"/>
              </a:xfrm>
              <a:prstGeom prst="line">
                <a:avLst/>
              </a:prstGeom>
              <a:noFill/>
              <a:ln w="13081" cap="rnd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6584223" y="3266030"/>
              <a:ext cx="18561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  <a:latin typeface="Arial"/>
                  <a:cs typeface="Arial"/>
                </a:rPr>
                <a:t>TEMPÉRATURE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880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Lorsqu’ils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cultivent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leurs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vignobles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, 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producteurs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utilisent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 </a:t>
            </a:r>
          </a:p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méthodes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éprouvées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une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technologie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avancée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Palissage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et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gestion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feuillage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 et Viticulture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PRATIQUES VINICOLES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Composition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du sol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Topographie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Microclimat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Exposition au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soleil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Drainage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Sélection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matériel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génétique</a:t>
            </a:r>
            <a:endParaRPr lang="en-U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Proxima Nova Regular"/>
                <a:cs typeface="Proxima Nova Regular"/>
              </a:rPr>
              <a:t>Gestion</a:t>
            </a:r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 du sol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Techniques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d’ Irrigation 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15223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CHOIX DU SITE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viticulteurs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Napa Valley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exploitent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les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meilleures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technologies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disponibles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94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Les </a:t>
            </a:r>
            <a:r>
              <a:rPr lang="en-US" sz="2800" b="1" dirty="0" err="1">
                <a:solidFill>
                  <a:schemeClr val="bg1"/>
                </a:solidFill>
                <a:latin typeface="Arial"/>
                <a:cs typeface="Arial"/>
              </a:rPr>
              <a:t>viticulteurs</a:t>
            </a:r>
            <a:endParaRPr lang="en-US" sz="2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Apportent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autant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soin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au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processus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de fermentation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qu’à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celui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apporté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à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leur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vignoble</a:t>
            </a:r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Histoire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1860–1870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Fin 1980–Début 1990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  <a:latin typeface="Arial"/>
                <a:cs typeface="Arial"/>
              </a:rPr>
              <a:t>Aujourd’hui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Nom: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L’entièreté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l’environnement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naturel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dans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lequel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un vin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en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particulier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produit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;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incluant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des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éléments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comme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le type de sol, la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topographie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 et le </a:t>
            </a:r>
            <a:r>
              <a:rPr lang="en-US" sz="1400" dirty="0" err="1">
                <a:solidFill>
                  <a:schemeClr val="bg1"/>
                </a:solidFill>
                <a:latin typeface="Arial"/>
                <a:cs typeface="Arial"/>
              </a:rPr>
              <a:t>climat</a:t>
            </a: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5353" y="2755874"/>
            <a:ext cx="9385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dirty="0">
                <a:solidFill>
                  <a:srgbClr val="FFFFFF"/>
                </a:solidFill>
                <a:latin typeface="Arial"/>
                <a:cs typeface="Arial"/>
              </a:rPr>
              <a:t>Type de sol + </a:t>
            </a:r>
            <a:r>
              <a:rPr lang="fr-FR" sz="4400" dirty="0">
                <a:solidFill>
                  <a:srgbClr val="FFFFFF"/>
                </a:solidFill>
                <a:latin typeface="Arial"/>
                <a:cs typeface="Arial"/>
              </a:rPr>
              <a:t>Topographie + </a:t>
            </a:r>
            <a:r>
              <a:rPr lang="en-US" sz="4400" dirty="0" err="1">
                <a:solidFill>
                  <a:srgbClr val="FFFFFF"/>
                </a:solidFill>
                <a:latin typeface="Arial"/>
                <a:cs typeface="Arial"/>
              </a:rPr>
              <a:t>Climat</a:t>
            </a:r>
            <a:endParaRPr lang="en-US" sz="4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Début de la production de vin à Napa Valley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fondateur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ville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Yountville,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plante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les premiers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vignobles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2425" y="4645180"/>
            <a:ext cx="110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1860–1870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La naissance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d’une</a:t>
            </a:r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</a:t>
            </a:r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industrie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Des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européens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tel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Jacob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Schram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Charles Krug,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et Jacob Beringer, font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leurs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premiers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essais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production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pouvant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se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mesurer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à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ceux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leur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mère-patrie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0050" y="4645180"/>
            <a:ext cx="105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1890-1933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WEATHERING STORMS</a:t>
            </a:r>
            <a:endParaRPr lang="en-US" sz="2400" spc="300" dirty="0">
              <a:solidFill>
                <a:prstClr val="white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608592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1890s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Phylloxera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destroys 14,000 acres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grapevines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12" y="3424147"/>
            <a:ext cx="3805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San Francisco Earthquake destroys 30 million gallons of California wine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2102" y="3218752"/>
            <a:ext cx="41931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enactment of Prohibition lasts 13 years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102" y="3822181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Great Depression hits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92102" y="2608592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United States enters World War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2652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 err="1">
                <a:solidFill>
                  <a:srgbClr val="B0CCC6"/>
                </a:solidFill>
                <a:latin typeface="Arial" charset="0"/>
              </a:rPr>
              <a:t>Rétablissement</a:t>
            </a:r>
            <a:endParaRPr lang="en-US" sz="1600" spc="300" dirty="0">
              <a:solidFill>
                <a:srgbClr val="B0CCC6"/>
              </a:solidFill>
              <a:latin typeface="Arial" charset="0"/>
            </a:endParaRP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À la fin de la prohibition,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une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lente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relance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 se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mets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place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1951" y="4645180"/>
            <a:ext cx="10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CRÉATION DE “NAPA VALLEY VINTNER”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“We are stronger together than individually”</a:t>
            </a:r>
          </a:p>
          <a:p>
            <a:pPr algn="ctr" defTabSz="914400">
              <a:defRPr/>
            </a:pPr>
            <a:r>
              <a:rPr lang="en-US" sz="1400" dirty="0">
                <a:solidFill>
                  <a:schemeClr val="bg1"/>
                </a:solidFill>
                <a:latin typeface="Arial" charset="0"/>
              </a:rPr>
              <a:t>“Nous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sommes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 plus forts ensemble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</a:rPr>
              <a:t>qu’individuellement</a:t>
            </a:r>
            <a:r>
              <a:rPr lang="en-US" sz="1400" dirty="0">
                <a:solidFill>
                  <a:schemeClr val="bg1"/>
                </a:solidFill>
                <a:latin typeface="Arial" charset="0"/>
              </a:rPr>
              <a:t>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34325" y="4645180"/>
            <a:ext cx="1140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FONDATION DE “NAPA VALLEY AGRICULTURAL PRESERVE”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Il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s’agit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première zone de conservation aux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États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-Unis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20050" y="4645180"/>
            <a:ext cx="1055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24801" y="4645180"/>
            <a:ext cx="115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“NAPA VALLEY AGRICULTURAL PRESERVE” AUJOURD’HUI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RECONNU COMME APPELLATION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Il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s’agit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la première “AVA”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Californie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15275" y="4645180"/>
            <a:ext cx="1160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SOCIALE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Encan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inaugural de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62900" y="4645180"/>
            <a:ext cx="111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Fin 1980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et début 1990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ÉTIQUETTAGE INFORMATIF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REVOLUTION QUALITATIVE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 première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American Viticultural Area (AVA,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signifiant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appellation)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à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être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reconnu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aux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États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-Unis </a:t>
            </a:r>
          </a:p>
          <a:p>
            <a:pPr algn="ct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6944" y="2347222"/>
            <a:ext cx="2001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l’Océan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Pacifique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4056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de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428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58km/ 36mi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77km   48mi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579km    360mi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“GREEN”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Le plus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rigoureux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programme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protection de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l’environnement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dans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l’univers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du vin.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91475" y="4645180"/>
            <a:ext cx="108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76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PROTECTION DE LA MARQUE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Par divers efforts et initiatives, NVV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s’efforce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protéger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la marque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01000" y="4645180"/>
            <a:ext cx="1074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UNE INDUSTRIE VINICOLE FLORISSANTE…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producteurs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continuent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progresser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vers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des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vins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d’une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qualité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encore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supérieure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53375" y="4645180"/>
            <a:ext cx="1121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…ET PROSPÈRE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L’objectif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NVV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2020 :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certification “Napa Green” pour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tous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les </a:t>
            </a: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Établissements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vitivinicoles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éligibles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05751" y="4645180"/>
            <a:ext cx="1169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DANS LA COMMUNAUTÉ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L’encan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Napa Valley a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remis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près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de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$185 million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depuis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81950" y="4645180"/>
            <a:ext cx="1093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Aujourd’hui</a:t>
            </a:r>
            <a:endParaRPr lang="en-US" sz="6600" b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IMPLICATION DANS DES PROGRAMMES DE </a:t>
            </a:r>
          </a:p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DÉVELOPPEMENT SOCIAL DURABLE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“Adopt-a-School”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“Napa Neighbor Program”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“Morning in Winery”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“Afternoon in Vineyards”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“Vine Trail”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2425" y="4645180"/>
            <a:ext cx="110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FFFFFF"/>
                </a:solidFill>
                <a:latin typeface="Arial"/>
                <a:cs typeface="Arial"/>
              </a:rPr>
              <a:t>Aujourd’hui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Notre mission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Promouvoir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protéger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rehausser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/>
                <a:cs typeface="Arial"/>
              </a:rPr>
              <a:t>l’appellation</a:t>
            </a: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 Napa Valley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Promouvoir</a:t>
            </a: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la </a:t>
            </a:r>
            <a:r>
              <a:rPr lang="en-US" sz="3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Vallée</a:t>
            </a: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5725" y="1694688"/>
            <a:ext cx="3596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Encan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“Premiere Napa Valley”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Programmes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éducationnels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pour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l’industrie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“Taste Napa Valley”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Relations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publiques</a:t>
            </a: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5 choses à retenir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Endroit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extraordinaire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Vins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qualité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Culture de collaboration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Industrie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prospère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Un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historique</a:t>
            </a: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d’excellence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L’appellation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Napa Valley et </a:t>
            </a:r>
            <a:r>
              <a:rPr lang="en-US" sz="2000" b="1" dirty="0" err="1">
                <a:solidFill>
                  <a:srgbClr val="D47329"/>
                </a:solidFill>
                <a:latin typeface="Arial"/>
                <a:cs typeface="Arial"/>
              </a:rPr>
              <a:t>ses</a:t>
            </a: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 sous-appellations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Apprenez-en</a:t>
            </a:r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 plus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99" y="1574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des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vins</a:t>
            </a:r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 de </a:t>
            </a:r>
            <a:r>
              <a:rPr lang="en-US" sz="1400" dirty="0" err="1">
                <a:solidFill>
                  <a:srgbClr val="F2F2F2"/>
                </a:solidFill>
                <a:latin typeface="Arial"/>
                <a:cs typeface="Arial"/>
              </a:rPr>
              <a:t>Californie</a:t>
            </a:r>
            <a:endParaRPr lang="en-US" sz="1400" dirty="0">
              <a:solidFill>
                <a:srgbClr val="F2F2F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5" y="3100383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des </a:t>
            </a:r>
            <a:r>
              <a:rPr lang="en-US" dirty="0" err="1">
                <a:solidFill>
                  <a:srgbClr val="F2F2F2"/>
                </a:solidFill>
                <a:latin typeface="Arial"/>
                <a:cs typeface="Arial"/>
              </a:rPr>
              <a:t>vins</a:t>
            </a:r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 du Monde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Petite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région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,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petits</a:t>
            </a:r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 </a:t>
            </a:r>
            <a:r>
              <a:rPr lang="en-US" sz="3600" b="1" dirty="0" err="1">
                <a:solidFill>
                  <a:srgbClr val="D47329"/>
                </a:solidFill>
                <a:latin typeface="Arial"/>
                <a:cs typeface="Arial"/>
              </a:rPr>
              <a:t>producteurs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membres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NVV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produisent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caisses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vins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par </a:t>
            </a:r>
            <a:r>
              <a:rPr lang="en-US" sz="1600" dirty="0" err="1">
                <a:solidFill>
                  <a:srgbClr val="FFFFFF"/>
                </a:solidFill>
                <a:latin typeface="Arial"/>
                <a:cs typeface="Arial"/>
              </a:rPr>
              <a:t>année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47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des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établissement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vinicoles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de Napa Valley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sont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gérés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et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opérés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 par des </a:t>
            </a:r>
            <a:r>
              <a:rPr lang="en-US" sz="1400" dirty="0" err="1">
                <a:solidFill>
                  <a:srgbClr val="FFFFFF"/>
                </a:solidFill>
                <a:latin typeface="Arial"/>
                <a:cs typeface="Arial"/>
              </a:rPr>
              <a:t>familles</a:t>
            </a: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24044</TotalTime>
  <Words>1192</Words>
  <Application>Microsoft Office PowerPoint</Application>
  <PresentationFormat>On-screen Show (16:9)</PresentationFormat>
  <Paragraphs>460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Connor Best</cp:lastModifiedBy>
  <cp:revision>652</cp:revision>
  <cp:lastPrinted>2016-05-10T07:29:21Z</cp:lastPrinted>
  <dcterms:created xsi:type="dcterms:W3CDTF">2016-04-20T00:57:48Z</dcterms:created>
  <dcterms:modified xsi:type="dcterms:W3CDTF">2019-04-10T14:51:38Z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