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tags/tag20.xml" ContentType="application/vnd.openxmlformats-officedocument.presentationml.tags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tags/tag26.xml" ContentType="application/vnd.openxmlformats-officedocument.presentationml.tags+xml"/>
  <Override PartName="/ppt/notesSlides/notesSlide49.xml" ContentType="application/vnd.openxmlformats-officedocument.presentationml.notesSlide+xml"/>
  <Override PartName="/ppt/tags/tag27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329" r:id="rId16"/>
    <p:sldId id="330" r:id="rId17"/>
    <p:sldId id="331" r:id="rId18"/>
    <p:sldId id="332" r:id="rId19"/>
    <p:sldId id="284" r:id="rId20"/>
    <p:sldId id="285" r:id="rId21"/>
    <p:sldId id="286" r:id="rId22"/>
    <p:sldId id="328" r:id="rId23"/>
    <p:sldId id="289" r:id="rId24"/>
    <p:sldId id="291" r:id="rId25"/>
    <p:sldId id="292" r:id="rId26"/>
    <p:sldId id="293" r:id="rId27"/>
    <p:sldId id="294" r:id="rId28"/>
    <p:sldId id="295" r:id="rId29"/>
    <p:sldId id="299" r:id="rId30"/>
    <p:sldId id="262" r:id="rId31"/>
    <p:sldId id="303" r:id="rId32"/>
    <p:sldId id="305" r:id="rId33"/>
    <p:sldId id="306" r:id="rId34"/>
    <p:sldId id="308" r:id="rId35"/>
    <p:sldId id="309" r:id="rId36"/>
    <p:sldId id="310" r:id="rId37"/>
    <p:sldId id="312" r:id="rId38"/>
    <p:sldId id="311" r:id="rId39"/>
    <p:sldId id="313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263" r:id="rId49"/>
    <p:sldId id="326" r:id="rId50"/>
    <p:sldId id="327" r:id="rId51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471"/>
    <a:srgbClr val="DFC84E"/>
    <a:srgbClr val="222222"/>
    <a:srgbClr val="D47DB9"/>
    <a:srgbClr val="A1C0BA"/>
    <a:srgbClr val="4A3740"/>
    <a:srgbClr val="567470"/>
    <a:srgbClr val="DCCC41"/>
    <a:srgbClr val="633028"/>
    <a:srgbClr val="572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2384" autoAdjust="0"/>
  </p:normalViewPr>
  <p:slideViewPr>
    <p:cSldViewPr snapToGrid="0" snapToObjects="1">
      <p:cViewPr varScale="1">
        <p:scale>
          <a:sx n="71" d="100"/>
          <a:sy n="71" d="100"/>
        </p:scale>
        <p:origin x="504" y="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036" y="965454"/>
            <a:ext cx="1121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068" y="2413761"/>
            <a:ext cx="104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0408" y="3837760"/>
            <a:ext cx="1170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葡萄酒酿造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6032" y="4483174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98" y="3836998"/>
            <a:ext cx="118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历史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2412132"/>
            <a:ext cx="116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8860" y="965454"/>
            <a:ext cx="1146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0218" y="283998"/>
            <a:ext cx="115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简介</a:t>
            </a:r>
            <a:endParaRPr lang="en-US" sz="1400" b="1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在当地有巨大影响力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zh-CN" altLang="en-US" sz="18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份工作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$130 </a:t>
            </a:r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每年的经济效应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377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主要葡萄品种</a:t>
            </a:r>
            <a:endParaRPr lang="nl-NL" sz="36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lvl="0"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赤霞珠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霞多丽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梅洛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黑比诺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长相思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增芳德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品丽珠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小西拉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algn="ctr">
              <a:lnSpc>
                <a:spcPct val="1300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西拉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赤霞珠</a:t>
            </a:r>
            <a:r>
              <a:rPr lang="zh-CN" alt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占加州酿酒葡萄总采收量的比例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占纳帕谷酿酒葡萄总采收量的比例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占纳帕谷总采收酿酒葡萄价值的比例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纳帕谷的土壤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183" y="4350573"/>
            <a:ext cx="149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山坡土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4573" y="4350573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冲积扇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486" y="4351956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602F26"/>
                </a:solidFill>
                <a:latin typeface="SimHei" charset="-122"/>
                <a:ea typeface="SimHei" charset="-122"/>
                <a:cs typeface="SimHei" charset="-122"/>
              </a:rPr>
              <a:t>河成土</a:t>
            </a:r>
            <a:r>
              <a:rPr lang="zh-CN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 </a:t>
            </a:r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山坡土 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Mountain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贫瘠、多石的土壤附着在山坡上，葡萄树在艰苦条件下生长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4480" y="1742716"/>
            <a:ext cx="139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在本地形成</a:t>
            </a:r>
            <a:r>
              <a:rPr 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底部基岩的最初分解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产量小、风味浓郁的葡萄酒，具有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结构感强的单宁</a:t>
            </a:r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复杂的芳香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冲积扇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Alluvial</a:t>
            </a:r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Fans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深厚、</a:t>
            </a:r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多石、排水性好、肥力适中的土壤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沿着溪流被冲刷至山底后沉积下来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上方山腰中的基石产物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更加</a:t>
            </a:r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以果味为主</a:t>
            </a:r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的风格，和山坡土孕育的葡萄酒相比，单宁结构更柔和，但比来自河成土的葡萄酒的单宁更强劲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河成土 </a:t>
            </a:r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 </a:t>
            </a:r>
            <a:r>
              <a:rPr lang="ro-RO" sz="3600" b="1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endParaRPr lang="hu-HU" sz="36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沿纳帕河岸沉积的泥沙和粘土</a:t>
            </a:r>
            <a:endParaRPr lang="en-US" sz="1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土壤形成过程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多年来随着田面积水的上涨与退去，泥沙和粘土沿着河岸沉积下来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起源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沿着山腰上游的所有基石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葡萄酒风格</a:t>
            </a:r>
            <a:endParaRPr lang="en-US" sz="1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en-US" sz="1400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饱满而丰盈，果香浓郁的葡萄酒</a:t>
            </a:r>
            <a:endParaRPr lang="en-US" sz="1400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7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不可思议的土壤多样性</a:t>
            </a:r>
            <a:endParaRPr lang="en-US" sz="2400" b="1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</a:t>
            </a:r>
            <a:r>
              <a:rPr lang="zh-CN" altLang="en-US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zh-CN" altLang="en-US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占全世界土纲的比例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</a:t>
            </a:r>
            <a:r>
              <a:rPr lang="zh-CN" altLang="en-US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zh-CN" altLang="en-US" dirty="0">
                <a:solidFill>
                  <a:srgbClr val="633028"/>
                </a:solidFill>
                <a:latin typeface="SimHei" charset="-122"/>
                <a:ea typeface="SimHei" charset="-122"/>
                <a:cs typeface="SimHei" charset="-122"/>
              </a:rPr>
              <a:t>种土壤系列</a:t>
            </a:r>
            <a:endParaRPr lang="en-US" dirty="0">
              <a:solidFill>
                <a:srgbClr val="633028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185083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在这片世界最非凡的土地上</a:t>
            </a:r>
            <a:endParaRPr lang="en-US" altLang="zh-CN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培养卓越，耕耘出品质最上乘的葡萄酒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433832"/>
            <a:ext cx="4144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800" b="1">
                <a:solidFill>
                  <a:prstClr val="white"/>
                </a:solidFill>
                <a:latin typeface="SimHei" charset="-122"/>
                <a:ea typeface="SimHei" charset="-122"/>
                <a:cs typeface="SimHei" charset="-122"/>
              </a:rPr>
              <a:t>地中海式气候</a:t>
            </a:r>
            <a:endParaRPr lang="en-US" sz="2800" b="1" dirty="0">
              <a:solidFill>
                <a:prstClr val="white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lvl="0" algn="ctr"/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2% </a:t>
            </a:r>
            <a:r>
              <a:rPr lang="zh-CN" altLang="en-US" dirty="0">
                <a:solidFill>
                  <a:prstClr val="white"/>
                </a:solidFill>
                <a:latin typeface="SimHei" charset="-122"/>
                <a:ea typeface="SimHei" charset="-122"/>
                <a:cs typeface="SimHei" charset="-122"/>
              </a:rPr>
              <a:t>占地球表面的比例</a:t>
            </a:r>
            <a:endParaRPr lang="en-US" dirty="0">
              <a:solidFill>
                <a:prstClr val="white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纳帕谷之雾</a:t>
            </a:r>
            <a:endParaRPr lang="en-US" sz="3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热空气上升，引入来自太平洋的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湿润、凉爽空气，从而形成雾气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E1D16F"/>
                </a:solidFill>
                <a:latin typeface="SimHei" charset="-122"/>
                <a:ea typeface="SimHei" charset="-122"/>
                <a:cs typeface="SimHei" charset="-122"/>
              </a:rPr>
              <a:t>不可思议的风土多样性</a:t>
            </a:r>
            <a:endParaRPr lang="es-ES" dirty="0">
              <a:solidFill>
                <a:srgbClr val="E1D16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imHei" charset="-122"/>
                  <a:ea typeface="SimHei" charset="-122"/>
                  <a:cs typeface="SimHei" charset="-122"/>
                </a:rPr>
                <a:t>降雨</a:t>
              </a:r>
              <a:endParaRPr 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imHei" charset="-122"/>
                  <a:ea typeface="SimHei" charset="-122"/>
                  <a:cs typeface="SimHei" charset="-122"/>
                </a:rPr>
                <a:t>地形</a:t>
              </a:r>
              <a:endParaRPr 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imHei" charset="-122"/>
                  <a:ea typeface="SimHei" charset="-122"/>
                  <a:cs typeface="SimHei" charset="-122"/>
                </a:rPr>
                <a:t>海拔</a:t>
              </a:r>
              <a:endParaRPr 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imHei" charset="-122"/>
                  <a:ea typeface="SimHei" charset="-122"/>
                  <a:cs typeface="SimHei" charset="-122"/>
                </a:rPr>
                <a:t>气温</a:t>
              </a:r>
              <a:endParaRPr 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192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345782" cy="5143500"/>
          </a:xfrm>
          <a:prstGeom prst="rect">
            <a:avLst/>
          </a:prstGeom>
          <a:solidFill>
            <a:srgbClr val="567471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835" y="979066"/>
            <a:ext cx="2772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经过历史考验的方法与最现代的科学技术相结合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28108" y="395923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835" y="2600718"/>
            <a:ext cx="277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适合的葡萄品种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栽种于适合的地方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6422189" y="4393420"/>
            <a:ext cx="1628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棚架和树形管理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28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567471"/>
                </a:solidFill>
                <a:latin typeface="SimHei" charset="-122"/>
                <a:ea typeface="SimHei" charset="-122"/>
                <a:cs typeface="SimHei" charset="-122"/>
              </a:rPr>
              <a:t>风土条件</a:t>
            </a:r>
            <a:r>
              <a:rPr lang="zh-CN" alt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</a:t>
            </a:r>
            <a:r>
              <a:rPr lang="zh-CN" altLang="en-US" dirty="0">
                <a:solidFill>
                  <a:srgbClr val="567471"/>
                </a:solidFill>
                <a:latin typeface="SimHei" charset="-122"/>
                <a:ea typeface="SimHei" charset="-122"/>
                <a:cs typeface="SimHei" charset="-122"/>
              </a:rPr>
              <a:t>和葡萄栽培</a:t>
            </a:r>
            <a:endParaRPr lang="es-ES" dirty="0">
              <a:solidFill>
                <a:srgbClr val="5674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2639483" y="2907705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2639484" y="2921894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葡萄栽培</a:t>
            </a:r>
            <a:endParaRPr lang="en-US" sz="16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918778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961237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1124795" y="1668773"/>
            <a:ext cx="457882" cy="532665"/>
            <a:chOff x="1436688" y="1544638"/>
            <a:chExt cx="554037" cy="644525"/>
          </a:xfrm>
        </p:grpSpPr>
        <p:sp>
          <p:nvSpPr>
            <p:cNvPr id="135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" name="Oval 145"/>
          <p:cNvSpPr/>
          <p:nvPr/>
        </p:nvSpPr>
        <p:spPr>
          <a:xfrm>
            <a:off x="2511692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2554151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4104606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4147065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2636657" y="1728509"/>
            <a:ext cx="667800" cy="367355"/>
            <a:chOff x="3454400" y="1724025"/>
            <a:chExt cx="808038" cy="444500"/>
          </a:xfrm>
        </p:grpSpPr>
        <p:sp>
          <p:nvSpPr>
            <p:cNvPr id="151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Oval 152"/>
          <p:cNvSpPr/>
          <p:nvPr/>
        </p:nvSpPr>
        <p:spPr>
          <a:xfrm>
            <a:off x="5697520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739979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5917251" y="1742960"/>
            <a:ext cx="472314" cy="473626"/>
            <a:chOff x="4491038" y="1612900"/>
            <a:chExt cx="571500" cy="573088"/>
          </a:xfrm>
        </p:grpSpPr>
        <p:sp>
          <p:nvSpPr>
            <p:cNvPr id="156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" name="Oval 164"/>
          <p:cNvSpPr/>
          <p:nvPr/>
        </p:nvSpPr>
        <p:spPr>
          <a:xfrm>
            <a:off x="7290433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332892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1463125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1505584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/>
          <p:cNvGrpSpPr/>
          <p:nvPr/>
        </p:nvGrpSpPr>
        <p:grpSpPr>
          <a:xfrm>
            <a:off x="1527322" y="3753137"/>
            <a:ext cx="610072" cy="604824"/>
            <a:chOff x="1176338" y="3081338"/>
            <a:chExt cx="738187" cy="731837"/>
          </a:xfrm>
        </p:grpSpPr>
        <p:sp>
          <p:nvSpPr>
            <p:cNvPr id="1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" name="Oval 174"/>
          <p:cNvSpPr/>
          <p:nvPr/>
        </p:nvSpPr>
        <p:spPr>
          <a:xfrm>
            <a:off x="3223969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266428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3349731" y="3660642"/>
            <a:ext cx="635000" cy="523482"/>
            <a:chOff x="2689225" y="2841625"/>
            <a:chExt cx="768350" cy="633413"/>
          </a:xfrm>
        </p:grpSpPr>
        <p:sp>
          <p:nvSpPr>
            <p:cNvPr id="1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" name="Oval 187"/>
          <p:cNvSpPr/>
          <p:nvPr/>
        </p:nvSpPr>
        <p:spPr>
          <a:xfrm>
            <a:off x="4984813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027272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5206920" y="3686178"/>
            <a:ext cx="470483" cy="536868"/>
            <a:chOff x="3938582" y="2911478"/>
            <a:chExt cx="517531" cy="590556"/>
          </a:xfrm>
        </p:grpSpPr>
        <p:sp>
          <p:nvSpPr>
            <p:cNvPr id="1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7" name="Oval 196"/>
          <p:cNvSpPr/>
          <p:nvPr/>
        </p:nvSpPr>
        <p:spPr>
          <a:xfrm>
            <a:off x="6745656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6788115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687224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土壤构成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269226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地形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3601410" y="240164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微气候条件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69372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日照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7072860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排水性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1035346" y="4393420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葡萄苗的选择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3008994" y="4393420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土壤管理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4704992" y="4393420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灌溉技术</a:t>
            </a:r>
            <a:endParaRPr lang="en-US" sz="12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2058252" y="1901836"/>
            <a:ext cx="199215" cy="197735"/>
            <a:chOff x="1662113" y="2541588"/>
            <a:chExt cx="427037" cy="423862"/>
          </a:xfrm>
        </p:grpSpPr>
        <p:sp>
          <p:nvSpPr>
            <p:cNvPr id="20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661748" y="1901836"/>
            <a:ext cx="199215" cy="197735"/>
            <a:chOff x="1662113" y="2541588"/>
            <a:chExt cx="427037" cy="423862"/>
          </a:xfrm>
        </p:grpSpPr>
        <p:sp>
          <p:nvSpPr>
            <p:cNvPr id="21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5265244" y="1901836"/>
            <a:ext cx="199215" cy="197735"/>
            <a:chOff x="1662113" y="2541588"/>
            <a:chExt cx="427037" cy="423862"/>
          </a:xfrm>
        </p:grpSpPr>
        <p:sp>
          <p:nvSpPr>
            <p:cNvPr id="21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868740" y="1901836"/>
            <a:ext cx="199215" cy="197735"/>
            <a:chOff x="1662113" y="2541588"/>
            <a:chExt cx="427037" cy="423862"/>
          </a:xfrm>
        </p:grpSpPr>
        <p:sp>
          <p:nvSpPr>
            <p:cNvPr id="21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2701872" y="3870934"/>
            <a:ext cx="199215" cy="197735"/>
            <a:chOff x="1662113" y="2541588"/>
            <a:chExt cx="427037" cy="423862"/>
          </a:xfrm>
        </p:grpSpPr>
        <p:sp>
          <p:nvSpPr>
            <p:cNvPr id="22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4474020" y="3870934"/>
            <a:ext cx="199215" cy="197735"/>
            <a:chOff x="1662113" y="2541588"/>
            <a:chExt cx="427037" cy="423862"/>
          </a:xfrm>
        </p:grpSpPr>
        <p:sp>
          <p:nvSpPr>
            <p:cNvPr id="223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205482" y="3870934"/>
            <a:ext cx="199215" cy="197735"/>
            <a:chOff x="1662113" y="2541588"/>
            <a:chExt cx="427037" cy="423862"/>
          </a:xfrm>
        </p:grpSpPr>
        <p:sp>
          <p:nvSpPr>
            <p:cNvPr id="226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8" name="Freeform 3"/>
          <p:cNvSpPr>
            <a:spLocks noChangeArrowheads="1"/>
          </p:cNvSpPr>
          <p:nvPr/>
        </p:nvSpPr>
        <p:spPr bwMode="auto">
          <a:xfrm rot="5400000">
            <a:off x="4503718" y="3192895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葡萄园区的选择</a:t>
            </a:r>
            <a:endParaRPr lang="en-US" sz="16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grpSp>
        <p:nvGrpSpPr>
          <p:cNvPr id="230" name="Group 229"/>
          <p:cNvGrpSpPr/>
          <p:nvPr/>
        </p:nvGrpSpPr>
        <p:grpSpPr>
          <a:xfrm>
            <a:off x="4320240" y="1701786"/>
            <a:ext cx="486746" cy="505114"/>
            <a:chOff x="2525712" y="1570037"/>
            <a:chExt cx="588963" cy="611188"/>
          </a:xfrm>
        </p:grpSpPr>
        <p:sp>
          <p:nvSpPr>
            <p:cNvPr id="231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7479351" y="1687374"/>
            <a:ext cx="534212" cy="630317"/>
            <a:chOff x="2287588" y="1619250"/>
            <a:chExt cx="1579562" cy="1863725"/>
          </a:xfrm>
        </p:grpSpPr>
        <p:sp>
          <p:nvSpPr>
            <p:cNvPr id="235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6985436" y="3725364"/>
            <a:ext cx="446416" cy="498300"/>
            <a:chOff x="4114800" y="3017838"/>
            <a:chExt cx="1311275" cy="1463675"/>
          </a:xfrm>
        </p:grpSpPr>
        <p:sp>
          <p:nvSpPr>
            <p:cNvPr id="246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纳帕谷栽培者们驾驭着葡萄园中最先进的技术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葡萄酒酿造</a:t>
            </a:r>
            <a:endParaRPr lang="en-US" sz="4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817654" y="361429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9822" y="606509"/>
            <a:ext cx="2366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对细节的注重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最先进的技术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不间断的检测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实验精神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协作文化</a:t>
            </a:r>
            <a:endParaRPr lang="en-US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4A3740"/>
                </a:solidFill>
                <a:latin typeface="SimHei" charset="-122"/>
                <a:ea typeface="SimHei" charset="-122"/>
                <a:cs typeface="SimHei" charset="-122"/>
              </a:rPr>
              <a:t>历史</a:t>
            </a:r>
            <a:endParaRPr lang="es-ES" dirty="0">
              <a:solidFill>
                <a:srgbClr val="4A374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377464"/>
            <a:ext cx="12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–1870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1980</a:t>
            </a:r>
            <a:r>
              <a:rPr lang="zh-CN" altLang="en-US" sz="11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年代末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–1990</a:t>
            </a:r>
            <a:r>
              <a:rPr lang="zh-CN" altLang="en-US" sz="11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年代初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459034"/>
            <a:ext cx="12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</a:t>
            </a:r>
            <a:r>
              <a:rPr lang="zh-CN" altLang="en-US" sz="1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574C5D"/>
                </a:solidFill>
                <a:latin typeface="SimHei" charset="-122"/>
                <a:ea typeface="SimHei" charset="-122"/>
                <a:cs typeface="SimHei" charset="-122"/>
              </a:rPr>
              <a:t>风土条件（</a:t>
            </a:r>
            <a:r>
              <a:rPr lang="de-DE" sz="3600" b="1" dirty="0" err="1">
                <a:solidFill>
                  <a:srgbClr val="574C5D"/>
                </a:solidFill>
                <a:latin typeface="Arial" charset="0"/>
                <a:ea typeface="Arial" charset="0"/>
                <a:cs typeface="Arial" charset="0"/>
              </a:rPr>
              <a:t>Terroir</a:t>
            </a:r>
            <a:r>
              <a:rPr lang="zh-CN" altLang="en-US" sz="3600" b="1" dirty="0">
                <a:solidFill>
                  <a:srgbClr val="574C5D"/>
                </a:solidFill>
                <a:latin typeface="SimHei" charset="-122"/>
                <a:ea typeface="SimHei" charset="-122"/>
                <a:cs typeface="SimHei" charset="-122"/>
              </a:rPr>
              <a:t>）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174587"/>
            <a:ext cx="6492570" cy="33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名词：生产一款葡萄酒的全部自然环境条件，包括土壤、地形和气候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土壤</a:t>
            </a:r>
            <a:r>
              <a:rPr lang="fi-FI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+ </a:t>
            </a:r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地形</a:t>
            </a:r>
            <a:r>
              <a:rPr lang="fr-FR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 + </a:t>
            </a:r>
            <a:r>
              <a:rPr lang="zh-CN" altLang="en-US" sz="48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气候</a:t>
            </a:r>
            <a:endParaRPr lang="en-US" sz="48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纳帕谷酿酒历史的开端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Yountville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杨特维尔镇的创始人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zh-CN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开始建立第一批葡萄园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-1980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纳帕谷的第一个黄金时代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en-US" altLang="zh-CN" sz="2000" dirty="0">
                <a:solidFill>
                  <a:srgbClr val="FFFFFF"/>
                </a:solidFill>
                <a:latin typeface="Arial" charset="0"/>
              </a:rPr>
              <a:t>1861</a:t>
            </a:r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年第一家商业酒庄成立</a:t>
            </a:r>
            <a:endParaRPr lang="en-US" altLang="zh-CN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纳帕谷被认可为高品质葡萄酒产区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至</a:t>
            </a:r>
            <a:r>
              <a:rPr lang="en-US" altLang="zh-CN" sz="2000">
                <a:solidFill>
                  <a:srgbClr val="FFFFFF"/>
                </a:solidFill>
                <a:latin typeface="Arial" charset="0"/>
              </a:rPr>
              <a:t>1889</a:t>
            </a:r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年，共有</a:t>
            </a:r>
            <a:r>
              <a:rPr lang="en-US" altLang="zh-CN" sz="2000" dirty="0">
                <a:solidFill>
                  <a:srgbClr val="FFFFFF"/>
                </a:solidFill>
                <a:latin typeface="Arial" charset="0"/>
              </a:rPr>
              <a:t>140</a:t>
            </a:r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家酒庄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25698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5698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饱经风霜</a:t>
            </a:r>
            <a:endParaRPr lang="en-US" sz="2400" spc="3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</a:t>
            </a:r>
            <a:r>
              <a:rPr lang="zh-CN" altLang="en-US" sz="1600" dirty="0">
                <a:solidFill>
                  <a:srgbClr val="A1C0BA"/>
                </a:solidFill>
                <a:latin typeface="SimHei" charset="-122"/>
                <a:ea typeface="SimHei" charset="-122"/>
                <a:cs typeface="SimHei" charset="-122"/>
              </a:rPr>
              <a:t>年代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葡萄根瘤蚜</a:t>
            </a:r>
            <a:r>
              <a:rPr lang="zh-CN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Phylloxera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摧毁了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cs typeface="Arial"/>
              </a:rPr>
              <a:t>14,000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亩葡萄树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旧金山大地震摧毁了</a:t>
            </a:r>
            <a:endParaRPr lang="en-US" altLang="zh-CN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r"/>
            <a:r>
              <a:rPr lang="en-US" altLang="zh-CN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千万加伦的加州葡萄酒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2" y="3218752"/>
            <a:ext cx="419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禁酒令实施了</a:t>
            </a:r>
            <a:r>
              <a:rPr lang="en-US" altLang="zh-CN" sz="160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年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2" y="3822181"/>
            <a:ext cx="380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遭遇经济大萧条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102" y="2608592"/>
            <a:ext cx="380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美国参与第一次世界大战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复苏</a:t>
            </a:r>
            <a:endParaRPr lang="en-U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禁酒令被废除后，纳帕谷慢慢地开始复苏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纳帕谷酿酒商协会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</a:t>
            </a:r>
            <a:r>
              <a:rPr lang="zh-CN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诞生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“我们组成联盟会比个体更强大”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纳帕谷农业保护会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AGRICULTURAL PRESERVE</a:t>
            </a:r>
            <a:r>
              <a:rPr lang="zh-CN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成立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这是美国的第一</a:t>
            </a:r>
            <a:r>
              <a:rPr lang="zh-CN" altLang="en-US" sz="2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个农业地保护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协会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如今的纳帕谷农业地保护状况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纳帕谷被认证成为</a:t>
            </a:r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美国葡萄栽培区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AVA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加州的第一个美国葡萄栽培区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AVA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关怀当地社区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首场纳帕谷拍卖活动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1980</a:t>
            </a: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年代末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1990</a:t>
            </a:r>
            <a:r>
              <a:rPr lang="zh-CN" altLang="en-US" sz="54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年代初</a:t>
            </a:r>
            <a:endParaRPr lang="en-US" sz="54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联合产区酒标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葡萄根瘤蚜再次来袭</a:t>
            </a:r>
            <a:endParaRPr lang="is-IS" sz="1600" spc="300" dirty="0">
              <a:solidFill>
                <a:srgbClr val="B0CCC6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800" b="1" dirty="0">
                <a:solidFill>
                  <a:srgbClr val="E2843F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2800" b="1" dirty="0">
              <a:solidFill>
                <a:srgbClr val="E2843F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lvl="0" algn="ctr"/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SimHei" charset="-122"/>
                <a:ea typeface="SimHei" charset="-122"/>
                <a:cs typeface="SimHei" charset="-122"/>
              </a:rPr>
              <a:t>1981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SimHei" charset="-122"/>
                <a:ea typeface="SimHei" charset="-122"/>
                <a:cs typeface="SimHei" charset="-122"/>
              </a:rPr>
              <a:t>年，被官方认可成为加州第一个美国葡萄栽培区（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Arial" charset="0"/>
                <a:cs typeface="Arial" charset="0"/>
              </a:rPr>
              <a:t>AVA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SimHei" charset="-122"/>
                <a:ea typeface="SimHei" charset="-122"/>
                <a:cs typeface="SimHei" charset="-122"/>
              </a:rPr>
              <a:t>）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58" y="2335792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距离太平洋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9844" y="3192090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旧金山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1274" y="4089726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距离   洛杉矶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2179" y="2606921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</a:t>
            </a:r>
            <a:r>
              <a:rPr lang="zh-CN" altLang="en-US" b="1" dirty="0">
                <a:solidFill>
                  <a:srgbClr val="763D34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 / 58</a:t>
            </a:r>
            <a:r>
              <a:rPr lang="zh-CN" altLang="en-US" b="1" dirty="0">
                <a:solidFill>
                  <a:srgbClr val="763D34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763D34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2278" y="337935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</a:t>
            </a:r>
            <a:r>
              <a:rPr lang="zh-CN" altLang="en-US" b="1" dirty="0">
                <a:solidFill>
                  <a:srgbClr val="A3A64C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  77</a:t>
            </a:r>
            <a:r>
              <a:rPr lang="zh-CN" altLang="en-US" b="1" dirty="0">
                <a:solidFill>
                  <a:srgbClr val="A3A64C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A3A64C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4629" y="427096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</a:t>
            </a:r>
            <a:r>
              <a:rPr lang="zh-CN" altLang="en-US" b="1" dirty="0">
                <a:solidFill>
                  <a:srgbClr val="79B2A6"/>
                </a:solidFill>
                <a:latin typeface="SimHei" charset="-122"/>
                <a:ea typeface="SimHei" charset="-122"/>
                <a:cs typeface="SimHei" charset="-122"/>
              </a:rPr>
              <a:t>英里</a:t>
            </a:r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579</a:t>
            </a:r>
            <a:r>
              <a:rPr lang="zh-CN" altLang="en-US" b="1" dirty="0">
                <a:solidFill>
                  <a:srgbClr val="79B2A6"/>
                </a:solidFill>
                <a:latin typeface="SimHei" charset="-122"/>
                <a:ea typeface="SimHei" charset="-122"/>
                <a:cs typeface="SimHei" charset="-122"/>
              </a:rPr>
              <a:t>千米</a:t>
            </a:r>
            <a:endParaRPr lang="en-US" dirty="0">
              <a:solidFill>
                <a:srgbClr val="79B2A6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纳帕绿色土地项目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葡萄酒业最严格的长远环境保护项目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年新世纪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全球范围内名称的保护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纳帕谷酿酒商协会通过一系列的努力和进取，致力于保护纳帕谷的名称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纳帕谷葡萄酒产业繁荣昌盛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酿酒商们继续为更高品质的葡萄酒而奋斗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纳帕谷葡萄酒产业繁荣昌盛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纳帕谷酿酒商的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2020 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年目标：</a:t>
            </a:r>
            <a:endParaRPr lang="en-US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成为世界上</a:t>
            </a:r>
            <a:r>
              <a:rPr lang="zh-CN" altLang="en-US" sz="240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最绿色环保的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葡萄酒产区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关怀当地社区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自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1981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年起，纳帕谷拍卖活动为当地社区</a:t>
            </a:r>
            <a:endParaRPr lang="en-US" altLang="zh-CN" sz="24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 defTabSz="914400">
              <a:defRPr/>
            </a:pP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筹款近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亿</a:t>
            </a:r>
            <a:r>
              <a:rPr lang="en-US" altLang="zh-CN" sz="24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4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千万美元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sz="6600" b="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6600" b="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spc="300" dirty="0">
                <a:solidFill>
                  <a:srgbClr val="B0CCC6"/>
                </a:solidFill>
                <a:latin typeface="SimHei" charset="-122"/>
                <a:ea typeface="SimHei" charset="-122"/>
                <a:cs typeface="SimHei" charset="-122"/>
              </a:rPr>
              <a:t>社会可持续性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校园贡献</a:t>
            </a:r>
            <a:r>
              <a:rPr lang="en-US" altLang="zh-CN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Adopt-a-School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纳帕友好邻居项目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Napa Neighbor Program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早晨酒庄参观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Morning in Winery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下午葡萄园游览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Afternoon in Vineyards</a:t>
            </a:r>
          </a:p>
          <a:p>
            <a:pPr algn="ctr" defTabSz="914400">
              <a:defRPr/>
            </a:pPr>
            <a:r>
              <a:rPr lang="zh-CN" altLang="en-US" sz="22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葡萄树小径</a:t>
            </a:r>
            <a:r>
              <a:rPr lang="zh-CN" altLang="en-US" sz="2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Vine Trail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今天</a:t>
            </a:r>
            <a:endParaRPr lang="en-US" sz="1200" b="1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237" y="2883731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纳帕谷酿酒商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我们的使命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推广、保护并提升纳帕谷产区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62993"/>
            <a:ext cx="3596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推广纳帕谷</a:t>
            </a:r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保护纳帕谷</a:t>
            </a:r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SimHei" charset="-122"/>
                <a:ea typeface="SimHei" charset="-122"/>
                <a:cs typeface="SimHei" charset="-122"/>
              </a:rPr>
              <a:t>促进行业内的合作</a:t>
            </a:r>
            <a:endParaRPr lang="en-US" sz="2000" dirty="0">
              <a:solidFill>
                <a:schemeClr val="bg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5</a:t>
            </a:r>
            <a:r>
              <a:rPr lang="zh-CN" altLang="en-US" sz="3600" b="1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个关键点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非凡之地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高品质之酒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协作文化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蓬勃发展的产业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zh-CN" altLang="en-US" sz="20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在历史长河中培养卓越</a:t>
            </a:r>
            <a:endParaRPr lang="en-US" sz="20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The Napa Valley AVA and its </a:t>
            </a:r>
            <a:b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nested 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053" y="765518"/>
            <a:ext cx="134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卡利斯托加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Calistoga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266187"/>
            <a:ext cx="160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钻石山区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Diamond Mountain District</a:t>
            </a:r>
            <a:r>
              <a:rPr lang="en-US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675652"/>
            <a:ext cx="143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春山区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Spring Mountain District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0250" y="2101148"/>
            <a:ext cx="1424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圣海伦娜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St. Helena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6451" y="2438961"/>
            <a:ext cx="1314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罗斯福区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Rutherford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4620" y="2778090"/>
            <a:ext cx="1115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奥克维尔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hr-HR" sz="900" dirty="0" err="1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04906" y="3442286"/>
            <a:ext cx="1354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维德山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Mount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4564" y="4389644"/>
            <a:ext cx="1442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卡内罗斯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655838"/>
            <a:ext cx="7577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豪威尔山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Howell Mountain</a:t>
            </a:r>
            <a:r>
              <a:rPr lang="en-US" altLang="zh-CN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endParaRPr lang="en-US" sz="900" dirty="0">
              <a:solidFill>
                <a:srgbClr val="4B4A4C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7794" y="1385720"/>
            <a:ext cx="123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查尔斯山谷</a:t>
            </a:r>
            <a:endParaRPr lang="en-US" altLang="zh-CN" sz="900" dirty="0">
              <a:solidFill>
                <a:srgbClr val="4B4A4C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/>
            <a:r>
              <a:rPr lang="en-US" altLang="zh-CN" sz="900" dirty="0">
                <a:solidFill>
                  <a:srgbClr val="4B4A4C"/>
                </a:solidFill>
                <a:latin typeface="Arial" charset="0"/>
                <a:ea typeface="Arial" charset="0"/>
                <a:cs typeface="Arial" charset="0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0534" y="2504659"/>
            <a:ext cx="1409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阿特拉斯峰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9355" y="2928234"/>
            <a:ext cx="15259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鹿跃区</a:t>
            </a:r>
            <a:r>
              <a:rPr lang="zh-CN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173718"/>
            <a:ext cx="6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杨特维尔</a:t>
            </a:r>
            <a:r>
              <a:rPr lang="zh-CN" altLang="en-US" sz="90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7912" y="3533064"/>
            <a:ext cx="1608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橡树丘区</a:t>
            </a:r>
            <a:r>
              <a:rPr lang="zh-CN" altLang="en-US" sz="90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30712" y="3864275"/>
            <a:ext cx="1559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野马谷 </a:t>
            </a:r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16383" y="4227385"/>
            <a:ext cx="14920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4B4A4C"/>
                </a:solidFill>
                <a:latin typeface="SimHei" charset="-122"/>
                <a:ea typeface="SimHei" charset="-122"/>
                <a:cs typeface="SimHei" charset="-122"/>
              </a:rPr>
              <a:t>库姆斯维尔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zh-CN" altLang="en-US" dirty="0">
                <a:solidFill>
                  <a:srgbClr val="222222"/>
                </a:solidFill>
                <a:latin typeface="SimHei" charset="-122"/>
                <a:ea typeface="SimHei" charset="-122"/>
                <a:cs typeface="SimHei" charset="-122"/>
              </a:rPr>
              <a:t>欲了解更多请访问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2F2F2"/>
                </a:solidFill>
                <a:latin typeface="SimHei" charset="-122"/>
                <a:ea typeface="SimHei" charset="-122"/>
                <a:cs typeface="SimHei" charset="-122"/>
              </a:rPr>
              <a:t>占全加州产量的比例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2F2F2"/>
                </a:solidFill>
                <a:latin typeface="SimHei" charset="-122"/>
                <a:ea typeface="SimHei" charset="-122"/>
                <a:cs typeface="SimHei" charset="-122"/>
              </a:rPr>
              <a:t>占全世界产量的比例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D47329"/>
                </a:solidFill>
                <a:latin typeface="SimHei" charset="-122"/>
                <a:ea typeface="SimHei" charset="-122"/>
                <a:cs typeface="SimHei" charset="-122"/>
              </a:rPr>
              <a:t>小产区，小型酒庄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614055"/>
            <a:ext cx="132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57575"/>
                </a:solidFill>
                <a:latin typeface="SimHei" charset="-122"/>
                <a:ea typeface="SimHei" charset="-122"/>
                <a:cs typeface="SimHei" charset="-122"/>
              </a:rPr>
              <a:t>纳帕谷</a:t>
            </a:r>
            <a:endParaRPr lang="en-US" sz="1400" dirty="0">
              <a:solidFill>
                <a:srgbClr val="757575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的纳帕谷酿酒商仅生产少于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箱葡萄酒（每年）</a:t>
            </a:r>
            <a:endParaRPr lang="en-US" sz="1600" dirty="0">
              <a:solidFill>
                <a:srgbClr val="FFFF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2766248"/>
            <a:ext cx="4572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dirty="0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的纳帕谷酒庄为</a:t>
            </a:r>
            <a:r>
              <a:rPr lang="zh-CN" altLang="en-US">
                <a:solidFill>
                  <a:srgbClr val="FFFFFF"/>
                </a:solidFill>
                <a:latin typeface="SimHei" charset="-122"/>
                <a:ea typeface="SimHei" charset="-122"/>
                <a:cs typeface="SimHei" charset="-122"/>
              </a:rPr>
              <a:t>家族拥有和经营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10447</TotalTime>
  <Words>1934</Words>
  <Application>Microsoft Office PowerPoint</Application>
  <PresentationFormat>On-screen Show (16:9)</PresentationFormat>
  <Paragraphs>459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SimHei</vt:lpstr>
      <vt:lpstr>华文新魏</vt:lpstr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630</cp:revision>
  <cp:lastPrinted>2016-05-10T07:29:21Z</cp:lastPrinted>
  <dcterms:created xsi:type="dcterms:W3CDTF">2016-04-20T00:57:48Z</dcterms:created>
  <dcterms:modified xsi:type="dcterms:W3CDTF">2019-04-10T14:57:16Z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