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7010400" cy="92964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1" name="Kelly Hayes (s)" initials="KH(" lastIdx="4" clrIdx="1"/>
  <p:cmAuthor id="2" name="Krisa Brillantes" initials="KJB" lastIdx="44" clrIdx="2"/>
  <p:cmAuthor id="3" name="Krisa Brillantes" initials="KJB [2]" lastIdx="1" clrIdx="3"/>
  <p:cmAuthor id="4" name="Krisa Brillantes" initials="KJB [3]" lastIdx="1" clrIdx="4"/>
  <p:cmAuthor id="5" name="Krisa Brillantes" initials="KJB [4]" lastIdx="1" clrIdx="5"/>
  <p:cmAuthor id="6" name="Krisa Brillantes" initials="KJB [5]" lastIdx="1" clrIdx="6"/>
  <p:cmAuthor id="7" name="Krisa Brillantes" initials="KJB [6]" lastIdx="1" clrIdx="7"/>
  <p:cmAuthor id="8" name="Krisa Brillantes" initials="KJB [7]" lastIdx="1" clrIdx="8"/>
  <p:cmAuthor id="9" name="Krisa Brillantes" initials="KJB [8]" lastIdx="1" clrIdx="9"/>
  <p:cmAuthor id="10" name="Krisa Brillantes" initials="KJB [9]" lastIdx="1" clrIdx="10"/>
  <p:cmAuthor id="11" name="Krisa Brillantes" initials="" lastIdx="3" clrIdx="11"/>
  <p:cmAuthor id="12" name="Connor Best" initials="CB" lastIdx="9" clrIdx="12">
    <p:extLst>
      <p:ext uri="{19B8F6BF-5375-455C-9EA6-DF929625EA0E}">
        <p15:presenceInfo xmlns:p15="http://schemas.microsoft.com/office/powerpoint/2012/main" userId="S-1-5-21-3487656667-1283758479-569928925-1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5055" autoAdjust="0"/>
  </p:normalViewPr>
  <p:slideViewPr>
    <p:cSldViewPr snapToGrid="0" snapToObjects="1">
      <p:cViewPr varScale="1">
        <p:scale>
          <a:sx n="124" d="100"/>
          <a:sy n="124" d="100"/>
        </p:scale>
        <p:origin x="176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ea typeface="Calibri"/>
                <a:cs typeface="Times New Roman"/>
              </a:rPr>
              <a:t>https://</a:t>
            </a:r>
            <a:r>
              <a:rPr lang="en-US" sz="1100" dirty="0" err="1">
                <a:ea typeface="Calibri"/>
                <a:cs typeface="Times New Roman"/>
              </a:rPr>
              <a:t>www.natureasia.com</a:t>
            </a:r>
            <a:r>
              <a:rPr lang="en-US" sz="1100" dirty="0">
                <a:ea typeface="Calibri"/>
                <a:cs typeface="Times New Roman"/>
              </a:rPr>
              <a:t>/ko-</a:t>
            </a:r>
            <a:r>
              <a:rPr lang="en-US" sz="1100" dirty="0" err="1">
                <a:ea typeface="Calibri"/>
                <a:cs typeface="Times New Roman"/>
              </a:rPr>
              <a:t>kr</a:t>
            </a:r>
            <a:r>
              <a:rPr lang="en-US" sz="1100" dirty="0">
                <a:ea typeface="Calibri"/>
                <a:cs typeface="Times New Roman"/>
              </a:rPr>
              <a:t>/nature/highlights/2191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19"/>
              </a:spcAft>
              <a:tabLst>
                <a:tab pos="465887" algn="l"/>
              </a:tabLst>
            </a:pPr>
            <a:r>
              <a:rPr lang="en-US" dirty="0">
                <a:ea typeface="Calibri"/>
                <a:cs typeface="Times New Roman"/>
              </a:rPr>
              <a:t>http://</a:t>
            </a:r>
            <a:r>
              <a:rPr lang="en-US" dirty="0" err="1">
                <a:ea typeface="Calibri"/>
                <a:cs typeface="Times New Roman"/>
              </a:rPr>
              <a:t>www.creation.or.kr</a:t>
            </a:r>
            <a:r>
              <a:rPr lang="en-US" dirty="0">
                <a:ea typeface="Calibri"/>
                <a:cs typeface="Times New Roman"/>
              </a:rPr>
              <a:t>/library/</a:t>
            </a:r>
            <a:r>
              <a:rPr lang="en-US" dirty="0" err="1">
                <a:ea typeface="Calibri"/>
                <a:cs typeface="Times New Roman"/>
              </a:rPr>
              <a:t>print.asp?no</a:t>
            </a:r>
            <a:r>
              <a:rPr lang="en-US" dirty="0">
                <a:ea typeface="Calibri"/>
                <a:cs typeface="Times New Roman"/>
              </a:rPr>
              <a:t>=4364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Aft>
                <a:spcPts val="1019"/>
              </a:spcAft>
              <a:tabLst>
                <a:tab pos="465887" algn="l"/>
              </a:tabLst>
              <a:defRPr/>
            </a:pP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겉흙의 토심이 낮고 바위들이 많으며 </a:t>
            </a:r>
            <a:r>
              <a:rPr lang="en-US" altLang="ko-KR" dirty="0"/>
              <a:t> </a:t>
            </a:r>
            <a:r>
              <a:rPr lang="ko-KR" altLang="en-US" dirty="0"/>
              <a:t>언덕이라 포도나무가 자라기 힘들어한다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겉흙의 토심이 깊고 바위가 많으며 물이 잘 빠지고 비옥하다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19"/>
              </a:spcAft>
              <a:tabLst>
                <a:tab pos="465887" algn="l"/>
              </a:tabLst>
            </a:pPr>
            <a:endParaRPr lang="en-US" sz="11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/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 defTabSz="925437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 pitchFamily="34" charset="0"/>
              <a:buChar char="•"/>
              <a:defRPr/>
            </a:pPr>
            <a:r>
              <a:rPr lang="ko-KR" altLang="en-US" b="1" dirty="0">
                <a:latin typeface="Arial" charset="0"/>
              </a:rPr>
              <a:t>포도밭에서 적용한 </a:t>
            </a:r>
            <a:r>
              <a:rPr lang="ko-KR" altLang="en-US" b="1" dirty="0" err="1">
                <a:latin typeface="Arial" charset="0"/>
              </a:rPr>
              <a:t>디테일한</a:t>
            </a:r>
            <a:r>
              <a:rPr lang="ko-KR" altLang="en-US" b="1" dirty="0">
                <a:latin typeface="Arial" charset="0"/>
              </a:rPr>
              <a:t> 방식들을 발효에도 사용한다</a:t>
            </a: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와인메이커들은 수확된 포도들을 조심하고 신중하게 다루기 위하여 최고의 장비와 기술을 사용한다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욘트빌의</a:t>
            </a:r>
            <a:r>
              <a:rPr lang="ko-KR" altLang="en-US" dirty="0"/>
              <a:t> 설립자인</a:t>
            </a:r>
            <a:r>
              <a:rPr lang="en-US" altLang="ko-KR" dirty="0"/>
              <a:t> George Calvert </a:t>
            </a:r>
            <a:r>
              <a:rPr lang="en-US" altLang="ko-KR" dirty="0" err="1"/>
              <a:t>Yount</a:t>
            </a:r>
            <a:r>
              <a:rPr lang="ko-KR" altLang="en-US" dirty="0"/>
              <a:t>가 </a:t>
            </a:r>
            <a:r>
              <a:rPr lang="ko-KR" altLang="en-US" dirty="0" err="1"/>
              <a:t>나파밸리에</a:t>
            </a:r>
            <a:r>
              <a:rPr lang="ko-KR" altLang="en-US" dirty="0"/>
              <a:t> 첫 포도밭을 심다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latin typeface="Arial" charset="0"/>
              </a:rPr>
              <a:t>샌프란시스코 인구가 </a:t>
            </a:r>
            <a:r>
              <a:rPr lang="en-US" altLang="ko-KR" dirty="0">
                <a:latin typeface="Arial" charset="0"/>
              </a:rPr>
              <a:t>1846</a:t>
            </a:r>
            <a:r>
              <a:rPr lang="ko-KR" altLang="en-US" dirty="0">
                <a:latin typeface="Arial" charset="0"/>
              </a:rPr>
              <a:t>년에 </a:t>
            </a:r>
            <a:r>
              <a:rPr lang="en-US" altLang="ko-KR" dirty="0">
                <a:latin typeface="Arial" charset="0"/>
              </a:rPr>
              <a:t>200</a:t>
            </a:r>
            <a:r>
              <a:rPr lang="ko-KR" altLang="en-US" dirty="0">
                <a:latin typeface="Arial" charset="0"/>
              </a:rPr>
              <a:t>명에서 </a:t>
            </a:r>
            <a:r>
              <a:rPr lang="en-US" altLang="ko-KR" dirty="0">
                <a:latin typeface="Arial" charset="0"/>
              </a:rPr>
              <a:t>1852</a:t>
            </a:r>
            <a:r>
              <a:rPr lang="ko-KR" altLang="en-US" dirty="0">
                <a:latin typeface="Arial" charset="0"/>
              </a:rPr>
              <a:t>년에 </a:t>
            </a:r>
            <a:r>
              <a:rPr lang="en-US" altLang="ko-KR" dirty="0">
                <a:latin typeface="Arial" charset="0"/>
              </a:rPr>
              <a:t>36,000</a:t>
            </a:r>
            <a:r>
              <a:rPr lang="ko-KR" altLang="en-US" dirty="0">
                <a:latin typeface="Arial" charset="0"/>
              </a:rPr>
              <a:t>명으로 늘었다</a:t>
            </a: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latin typeface="Arial" charset="0"/>
              </a:rPr>
              <a:t>포도밭의 면적이 </a:t>
            </a:r>
            <a:r>
              <a:rPr lang="en-US" altLang="ko-KR" dirty="0">
                <a:latin typeface="Arial" charset="0"/>
              </a:rPr>
              <a:t>12</a:t>
            </a:r>
            <a:r>
              <a:rPr lang="ko-KR" altLang="en-US" dirty="0">
                <a:latin typeface="Arial" charset="0"/>
              </a:rPr>
              <a:t>년 안에 </a:t>
            </a:r>
            <a:r>
              <a:rPr lang="en-US" altLang="ko-KR" dirty="0">
                <a:latin typeface="Arial" charset="0"/>
              </a:rPr>
              <a:t>15,807</a:t>
            </a:r>
            <a:r>
              <a:rPr lang="ko-KR" altLang="en-US" dirty="0" err="1">
                <a:latin typeface="Arial" charset="0"/>
              </a:rPr>
              <a:t>에이커에서</a:t>
            </a:r>
            <a:r>
              <a:rPr lang="ko-KR" altLang="en-US" dirty="0">
                <a:latin typeface="Arial" charset="0"/>
              </a:rPr>
              <a:t> </a:t>
            </a:r>
            <a:r>
              <a:rPr lang="en-US" altLang="ko-KR" dirty="0">
                <a:latin typeface="Arial" charset="0"/>
              </a:rPr>
              <a:t>2,000</a:t>
            </a:r>
            <a:r>
              <a:rPr lang="ko-KR" altLang="en-US" dirty="0" err="1">
                <a:latin typeface="Arial" charset="0"/>
              </a:rPr>
              <a:t>에이커로</a:t>
            </a:r>
            <a:r>
              <a:rPr lang="ko-KR" altLang="en-US" dirty="0">
                <a:latin typeface="Arial" charset="0"/>
              </a:rPr>
              <a:t> 줄어들다</a:t>
            </a: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나파밸리는</a:t>
            </a:r>
            <a:r>
              <a:rPr lang="ko-KR" altLang="en-US" dirty="0"/>
              <a:t> </a:t>
            </a:r>
            <a:r>
              <a:rPr lang="en-US" altLang="ko-KR" dirty="0"/>
              <a:t>Georges de Latour, Andre </a:t>
            </a:r>
            <a:r>
              <a:rPr lang="en-US" altLang="ko-KR" dirty="0" err="1"/>
              <a:t>Tschelischeff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John Daniel Jr.</a:t>
            </a:r>
            <a:r>
              <a:rPr lang="ko-KR" altLang="en-US" dirty="0"/>
              <a:t> 그리고 </a:t>
            </a:r>
            <a:r>
              <a:rPr lang="en-US" altLang="ko-KR" dirty="0"/>
              <a:t>Mondavi</a:t>
            </a:r>
            <a:r>
              <a:rPr lang="ko-KR" altLang="en-US" dirty="0"/>
              <a:t> 가족같이 대담하고 비전이 있는 사람들에 의해 </a:t>
            </a:r>
            <a:r>
              <a:rPr lang="ko-KR" altLang="en-US" dirty="0" err="1"/>
              <a:t>나파밸리의</a:t>
            </a:r>
            <a:r>
              <a:rPr lang="ko-KR" altLang="en-US" dirty="0"/>
              <a:t> 르네상스가 시작된다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’</a:t>
            </a:r>
            <a:r>
              <a:rPr lang="ko-KR" altLang="en-US" dirty="0" err="1"/>
              <a:t>나파밸리</a:t>
            </a:r>
            <a:r>
              <a:rPr lang="ko-KR" altLang="en-US" dirty="0"/>
              <a:t> 경매</a:t>
            </a:r>
            <a:r>
              <a:rPr lang="en-US" altLang="ko-KR" dirty="0"/>
              <a:t>’</a:t>
            </a:r>
            <a:r>
              <a:rPr lang="ko-KR" altLang="en-US" dirty="0"/>
              <a:t>는 해마다 하는 이벤트로 </a:t>
            </a:r>
            <a:r>
              <a:rPr lang="ko-KR" altLang="en-US" dirty="0" err="1"/>
              <a:t>와이너리들이</a:t>
            </a:r>
            <a:r>
              <a:rPr lang="ko-KR" altLang="en-US" dirty="0"/>
              <a:t> 와인을 </a:t>
            </a:r>
            <a:r>
              <a:rPr lang="en-US" altLang="ko-KR" dirty="0"/>
              <a:t>NVV</a:t>
            </a:r>
            <a:r>
              <a:rPr lang="ko-KR" altLang="en-US" dirty="0"/>
              <a:t>에 기부 후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NVV</a:t>
            </a:r>
            <a:r>
              <a:rPr lang="ko-KR" altLang="en-US" dirty="0"/>
              <a:t>가 와인을 경매 해 팔은 수익으로 기부 활동을 한다</a:t>
            </a:r>
            <a:r>
              <a:rPr lang="en-US" altLang="ko-K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나파</a:t>
            </a:r>
            <a:r>
              <a:rPr lang="ko-KR" altLang="en-US" dirty="0"/>
              <a:t> </a:t>
            </a:r>
            <a:r>
              <a:rPr lang="ko-KR" altLang="en-US" dirty="0" err="1"/>
              <a:t>빈트너</a:t>
            </a:r>
            <a:r>
              <a:rPr lang="en-US" altLang="ko-KR" dirty="0"/>
              <a:t>(NVV)</a:t>
            </a:r>
            <a:r>
              <a:rPr lang="ko-KR" altLang="en-US" dirty="0"/>
              <a:t>가 와인 업계를 위하여 와인 경매 이벤트 프리미어</a:t>
            </a:r>
            <a:r>
              <a:rPr lang="en-US" altLang="ko-KR" dirty="0"/>
              <a:t>(Premiere Napa Valley)</a:t>
            </a:r>
            <a:r>
              <a:rPr lang="ko-KR" altLang="en-US" dirty="0" err="1"/>
              <a:t>를</a:t>
            </a:r>
            <a:r>
              <a:rPr lang="ko-KR" altLang="en-US" dirty="0"/>
              <a:t> 시작하다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환경 보호를 위하여 와인 산업 중 가장 엄격한 프로그램들을 시작하다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Napa Green = </a:t>
            </a:r>
            <a:r>
              <a:rPr lang="ko-KR" altLang="en-US" dirty="0"/>
              <a:t>자연보호를 위한 인증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경재학자</a:t>
            </a:r>
            <a:r>
              <a:rPr lang="ko-KR" altLang="en-US" dirty="0"/>
              <a:t> </a:t>
            </a:r>
            <a:r>
              <a:rPr lang="en-US" altLang="ko-KR" dirty="0" err="1"/>
              <a:t>keynes</a:t>
            </a:r>
            <a:r>
              <a:rPr lang="ko-KR" altLang="en-US" dirty="0"/>
              <a:t>가 </a:t>
            </a:r>
            <a:r>
              <a:rPr lang="ko-KR" altLang="en-US" dirty="0" err="1"/>
              <a:t>처음했던</a:t>
            </a:r>
            <a:r>
              <a:rPr lang="ko-KR" altLang="en-US" dirty="0"/>
              <a:t> 말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408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질문이나 문제 있으면 이메일</a:t>
            </a:r>
            <a:r>
              <a:rPr lang="en-US" altLang="ko-KR" dirty="0"/>
              <a:t>:</a:t>
            </a:r>
            <a:r>
              <a:rPr lang="ko-KR" altLang="en-US" dirty="0"/>
              <a:t> 이상훈 </a:t>
            </a:r>
            <a:r>
              <a:rPr lang="en-US" altLang="ko-KR" dirty="0"/>
              <a:t>(sanghoon@wine2u.co.kr)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1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6/29/20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기후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와인양조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</a:t>
            </a:r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빈트너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역사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포도재배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토양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소개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ko-KR" alt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지역 경제 활성화</a:t>
            </a:r>
            <a:endParaRPr lang="en-US" altLang="ko-KR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ko-KR" alt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일자리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$9 </a:t>
            </a:r>
            <a:r>
              <a:rPr lang="ko-KR" alt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십억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ko-KR" alt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경제적 영향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26593" y="461838"/>
            <a:ext cx="3275763" cy="377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대표 포도 품종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샤도네이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멜롯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블랑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피노누아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진판델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프랑크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쁘띠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쉬라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쉬라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까베르네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ko-KR" alt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쇼비뇽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캘리포니아 전체 수확량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수확량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전체 포도 가치에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까베르네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쇼비뇽이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차지하는 비율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토양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판들의 충돌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백만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억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천만 년 전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83" y="1651957"/>
            <a:ext cx="1456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err="1">
                <a:solidFill>
                  <a:srgbClr val="633028"/>
                </a:solidFill>
                <a:latin typeface="Arial"/>
                <a:cs typeface="Arial"/>
              </a:rPr>
              <a:t>패럴론판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59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북아메리칸판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시에라네바다</a:t>
            </a:r>
            <a:r>
              <a:rPr lang="en-US" altLang="ko-KR" sz="3600" b="1" dirty="0">
                <a:solidFill>
                  <a:srgbClr val="633028"/>
                </a:solidFill>
                <a:latin typeface="Arial"/>
                <a:cs typeface="Arial"/>
              </a:rPr>
              <a:t>/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그레이트 </a:t>
            </a:r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벨리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억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천만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백만 년 전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산 침식 과정 후 퇴적암 생성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4386" y="3945138"/>
            <a:ext cx="2222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마그마가 올라오면서 많은 화산들이 생성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프란시스칸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 층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억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천만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–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백만 년 전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333" y="1518727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해저 퇴적물이 대륙 위에 축적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샌앤드리어스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 단층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천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백만 년 전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err="1">
                <a:solidFill>
                  <a:srgbClr val="633028"/>
                </a:solidFill>
                <a:latin typeface="Arial"/>
                <a:cs typeface="Arial"/>
              </a:rPr>
              <a:t>샌앤드리어스</a:t>
            </a:r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 단층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북쪽으로 이동하는 해저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937" y="1493914"/>
            <a:ext cx="177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남쪽으로 이동하는 대륙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나파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 화산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백만 년 전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76" y="1284740"/>
            <a:ext cx="227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용암이 그레이트 </a:t>
            </a:r>
            <a:r>
              <a:rPr lang="ko-KR" altLang="en-US" sz="1600" dirty="0" err="1">
                <a:solidFill>
                  <a:srgbClr val="633028"/>
                </a:solidFill>
                <a:latin typeface="Arial"/>
                <a:cs typeface="Arial"/>
              </a:rPr>
              <a:t>벨리와</a:t>
            </a:r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633028"/>
                </a:solidFill>
                <a:latin typeface="Arial"/>
                <a:cs typeface="Arial"/>
              </a:rPr>
              <a:t>프란시스칸</a:t>
            </a:r>
            <a:r>
              <a:rPr lang="ko-KR" altLang="en-US" sz="1600" dirty="0">
                <a:solidFill>
                  <a:srgbClr val="633028"/>
                </a:solidFill>
                <a:latin typeface="Arial"/>
                <a:cs typeface="Arial"/>
              </a:rPr>
              <a:t> 층 위로 축적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해안 지대 형성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457978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Arial"/>
                <a:cs typeface="Arial"/>
              </a:rPr>
              <a:t>바카와</a:t>
            </a:r>
            <a:r>
              <a:rPr lang="ko-KR" alt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Arial"/>
                <a:cs typeface="Arial"/>
              </a:rPr>
              <a:t>마야카마</a:t>
            </a:r>
            <a:r>
              <a:rPr lang="ko-KR" altLang="en-US" sz="1600" dirty="0">
                <a:solidFill>
                  <a:schemeClr val="bg1"/>
                </a:solidFill>
                <a:latin typeface="Arial"/>
                <a:cs typeface="Arial"/>
              </a:rPr>
              <a:t> 산맥이 생기면서 사이에 계곡</a:t>
            </a:r>
            <a:r>
              <a:rPr lang="en-US" altLang="ko-KR" sz="1600" dirty="0">
                <a:solidFill>
                  <a:schemeClr val="bg1"/>
                </a:solidFill>
                <a:latin typeface="Arial"/>
                <a:cs typeface="Arial"/>
              </a:rPr>
              <a:t>(valley)</a:t>
            </a:r>
            <a:r>
              <a:rPr lang="ko-KR" altLang="en-US" sz="1600" dirty="0">
                <a:solidFill>
                  <a:schemeClr val="bg1"/>
                </a:solidFill>
                <a:latin typeface="Arial"/>
                <a:cs typeface="Arial"/>
              </a:rPr>
              <a:t>가 생긴다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chemeClr val="bg1"/>
                </a:solidFill>
              </a:rPr>
              <a:t>나파밸리는</a:t>
            </a:r>
            <a:r>
              <a:rPr lang="ko-KR" altLang="en-US" dirty="0">
                <a:solidFill>
                  <a:schemeClr val="bg1"/>
                </a:solidFill>
              </a:rPr>
              <a:t> 최고 품질의 와인을 우수한 재배 방법으로 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</a:rPr>
              <a:t>만드는 세계에서 특별한 지역 중 하나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나파밸리의</a:t>
            </a:r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 흙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</a:p>
          <a:p>
            <a:pPr algn="ctr"/>
            <a:r>
              <a:rPr lang="ko-KR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산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  <a:r>
              <a:rPr lang="ko-KR" alt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충적토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  <a:r>
              <a:rPr lang="en-US" altLang="ko-KR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/</a:t>
            </a:r>
          </a:p>
          <a:p>
            <a:pPr algn="ctr"/>
            <a:r>
              <a:rPr lang="ko-KR" alt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운적토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산 토양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겉흙의 토심이 낮고 바위들이 많으며 경사가 급하여 포도나무가 자라기 힘든 환경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제자리에서 토양이 생겼다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지구 표면의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주로 구조화 된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복합적인 아로마가 있으며 강하고 거칠한 스타일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633028"/>
                </a:solidFill>
                <a:latin typeface="Arial"/>
                <a:cs typeface="Arial"/>
              </a:rPr>
              <a:t>충적토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겉흙의 토심이 깊고 바위가 많으며 물이 잘 빠지고 비옥하다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산의 시냇물에 씻겨 내려와 산기슭에 퇴적 된 토양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언덕에 있던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바위들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과실 맛이 강한 스타일이고 산 토양에 비해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태닌이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더 부드럽지만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안적토에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비해서는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태닌이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더 강하다</a:t>
            </a:r>
            <a:r>
              <a:rPr lang="en-US" altLang="ko-KR" sz="14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운적토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나파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강 주변에 퇴적 된 미사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(silt)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및 점토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(clay)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토양 형성 과정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수년에 걸쳐 홍수가 나고 물이 빠지면서 강둑을 따라 퇴적 된 미사와 점토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유래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언덕 그리고 강 주변의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반암과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바위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633028"/>
                </a:solidFill>
                <a:latin typeface="Arial"/>
                <a:cs typeface="Arial"/>
              </a:rPr>
              <a:t>와인 스타일</a:t>
            </a:r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더욱 </a:t>
            </a:r>
            <a:r>
              <a:rPr lang="ko-KR" altLang="en-US" sz="1400" dirty="0" err="1">
                <a:solidFill>
                  <a:srgbClr val="633028"/>
                </a:solidFill>
                <a:latin typeface="Arial"/>
                <a:cs typeface="Arial"/>
              </a:rPr>
              <a:t>과실적이고</a:t>
            </a:r>
            <a:r>
              <a:rPr lang="ko-KR" alt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ko-KR" altLang="en-US" sz="1400">
                <a:solidFill>
                  <a:srgbClr val="633028"/>
                </a:solidFill>
                <a:latin typeface="Arial"/>
                <a:cs typeface="Arial"/>
              </a:rPr>
              <a:t>부드러운 스타일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633028"/>
                </a:solidFill>
                <a:latin typeface="Arial"/>
                <a:cs typeface="Arial"/>
              </a:rPr>
              <a:t>다양한 토양의 종류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ko-KR" altLang="en-US" dirty="0" err="1">
                <a:solidFill>
                  <a:srgbClr val="633028"/>
                </a:solidFill>
                <a:latin typeface="Arial"/>
                <a:cs typeface="Arial"/>
              </a:rPr>
              <a:t>나파에</a:t>
            </a:r>
            <a:r>
              <a:rPr lang="ko-KR" altLang="en-US" dirty="0">
                <a:solidFill>
                  <a:srgbClr val="633028"/>
                </a:solidFill>
                <a:latin typeface="Arial"/>
                <a:cs typeface="Arial"/>
              </a:rPr>
              <a:t> 있는 전세계 토양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ko-KR" altLang="en-US" dirty="0">
                <a:solidFill>
                  <a:srgbClr val="633028"/>
                </a:solidFill>
                <a:latin typeface="Arial"/>
                <a:cs typeface="Arial"/>
              </a:rPr>
              <a:t>토양 종류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기후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Arial"/>
                <a:cs typeface="Arial"/>
              </a:rPr>
              <a:t>지중해성 기후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Arial"/>
                <a:cs typeface="Arial"/>
              </a:rPr>
              <a:t>전세계 기후 </a:t>
            </a:r>
            <a:r>
              <a:rPr lang="en-US" altLang="ko-KR" dirty="0">
                <a:solidFill>
                  <a:schemeClr val="bg1"/>
                </a:solidFill>
                <a:latin typeface="Arial"/>
                <a:cs typeface="Arial"/>
              </a:rPr>
              <a:t>2%</a:t>
            </a:r>
            <a:r>
              <a:rPr lang="ko-KR" altLang="en-US" dirty="0">
                <a:solidFill>
                  <a:schemeClr val="bg1"/>
                </a:solidFill>
                <a:latin typeface="Arial"/>
                <a:cs typeface="Arial"/>
              </a:rPr>
              <a:t>만 지중해성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3200" b="1" dirty="0">
                <a:solidFill>
                  <a:srgbClr val="FFFFFF"/>
                </a:solidFill>
                <a:latin typeface="Arial"/>
                <a:cs typeface="Arial"/>
              </a:rPr>
              <a:t> 안개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뜨거운 공기가 올라가며 태평양의 시원하고 습도가 많은 공기의 유입으로 인해 안개가 발생한다 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402442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연평균 강우량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4189" y="15603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남쪽 지역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18 in / 46 cm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284939" y="29128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북쪽 지역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 in / 89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산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40 in / 102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257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8963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입면도 및 지형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89" y="18651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남쪽 지역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해수면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2403" y="16430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산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해발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610m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173" y="4271985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북쪽 지역</a:t>
            </a:r>
            <a:endParaRPr lang="nl-NL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해발 </a:t>
            </a:r>
            <a:r>
              <a:rPr lang="en-US" altLang="ko-KR" sz="1600" b="1" dirty="0">
                <a:solidFill>
                  <a:srgbClr val="FFFFFF"/>
                </a:solidFill>
                <a:latin typeface="Arial"/>
                <a:cs typeface="Arial"/>
              </a:rPr>
              <a:t>92m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574C5D"/>
                </a:solidFill>
                <a:latin typeface="Arial"/>
                <a:cs typeface="Arial"/>
              </a:rPr>
              <a:t>떼루아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명사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와인산지의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토양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지형</a:t>
            </a:r>
            <a:r>
              <a:rPr lang="en-US" altLang="ko-KR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및 기후와 같은 요소들이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포도재배와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chemeClr val="bg1"/>
                </a:solidFill>
                <a:latin typeface="Arial"/>
                <a:cs typeface="Arial"/>
              </a:rPr>
              <a:t>와인양조에</a:t>
            </a:r>
            <a:r>
              <a:rPr lang="ko-KR" altLang="en-US" sz="1400" dirty="0">
                <a:solidFill>
                  <a:schemeClr val="bg1"/>
                </a:solidFill>
                <a:latin typeface="Arial"/>
                <a:cs typeface="Arial"/>
              </a:rPr>
              <a:t> 영향을 끼치는 모든 자연조건과 상호작용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토양</a:t>
            </a:r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지형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ko-KR" altLang="en-US" sz="4800" dirty="0">
                <a:solidFill>
                  <a:srgbClr val="FFFFFF"/>
                </a:solidFill>
                <a:latin typeface="Arial"/>
                <a:cs typeface="Arial"/>
              </a:rPr>
              <a:t>기후</a:t>
            </a:r>
            <a:endParaRPr lang="en-US" sz="4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온도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539" y="16174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남쪽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저온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15.5°C/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고온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26.7°C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0339" y="25890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나파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 북쪽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저온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10°C/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고온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32.2°C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여름 평균 저온</a:t>
            </a:r>
            <a:r>
              <a:rPr lang="en-US" altLang="ko-KR" sz="16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고온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65839" y="1763292"/>
            <a:ext cx="2646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FFFFFF"/>
                </a:solidFill>
                <a:latin typeface="Arial"/>
                <a:cs typeface="Arial"/>
              </a:rPr>
              <a:t>산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1400" b="1" dirty="0">
                <a:solidFill>
                  <a:srgbClr val="FFFFFF"/>
                </a:solidFill>
                <a:latin typeface="Arial"/>
                <a:cs typeface="Arial"/>
              </a:rPr>
              <a:t>더 따뜻한 저온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ko-KR" altLang="en-US" sz="1400" b="1" dirty="0">
                <a:solidFill>
                  <a:srgbClr val="FFFFFF"/>
                </a:solidFill>
                <a:latin typeface="Arial"/>
                <a:cs typeface="Arial"/>
              </a:rPr>
              <a:t>더 시원한 고온</a:t>
            </a: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포도재배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다양한 토양과 기후 덕분에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와이너리들은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올바른 장소에 적합한 포도 품종을 선택할 수 있다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포도재배자들은 오랜 시간과 경험으로 인하여 검증 된 방식과 최신 기술을 사용하여 포도밭을 경작한다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트렐리스와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캐노피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관리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떼루아와</a:t>
            </a:r>
            <a:r>
              <a:rPr lang="ko-KR" alt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포도재배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포도재배 방식</a:t>
            </a:r>
            <a:endParaRPr lang="en-US" sz="16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토양 타입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지형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마이크로클라이미트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햇빛노출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배수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포도 나무 선택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토양 관리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물대기</a:t>
            </a:r>
            <a:r>
              <a:rPr lang="ko-KR" alt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테크닉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경작지 선택</a:t>
            </a:r>
            <a:endParaRPr lang="en-US" sz="16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나파밸리의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포도재배자들은 최신 기술들을 포도밭에 적용한다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와인메이킹</a:t>
            </a:r>
            <a:endParaRPr lang="en-US" sz="4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26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>
                <a:solidFill>
                  <a:schemeClr val="bg1"/>
                </a:solidFill>
                <a:latin typeface="Arial"/>
                <a:cs typeface="Arial"/>
              </a:rPr>
              <a:t>와인메이커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Arial"/>
                <a:cs typeface="Arial"/>
              </a:rPr>
              <a:t>포도재배 뿐만 아니라 발효도 </a:t>
            </a:r>
            <a:r>
              <a:rPr lang="ko-KR" altLang="en-US" sz="1600" dirty="0" err="1">
                <a:solidFill>
                  <a:schemeClr val="bg1"/>
                </a:solidFill>
                <a:latin typeface="Arial"/>
                <a:cs typeface="Arial"/>
              </a:rPr>
              <a:t>디테일한</a:t>
            </a:r>
            <a:r>
              <a:rPr lang="ko-KR" altLang="en-US" sz="1600" dirty="0">
                <a:solidFill>
                  <a:schemeClr val="bg1"/>
                </a:solidFill>
                <a:latin typeface="Arial"/>
                <a:cs typeface="Arial"/>
              </a:rPr>
              <a:t> 방식들이 필요하다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846" y="1703626"/>
            <a:ext cx="308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Arial"/>
                <a:cs typeface="Arial"/>
              </a:rPr>
              <a:t>와인메이커들은 수확된 포도들을 신중하게 다루기 위하여 최고의 장비와 기술들을 사용한다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00869" y="2420553"/>
            <a:ext cx="3368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나파밸리</a:t>
            </a:r>
            <a:r>
              <a: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와인메이커들은 와인의 퀄리티를 위하여 발효 중 그리고 발효 후 와인을 지속적으로 확인하고 평가한다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endParaRPr lang="en-US" sz="2800" b="1" dirty="0">
              <a:solidFill>
                <a:srgbClr val="E284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1981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년에 캘리포니아 최초로 선정된 포도 재배 지역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(AVA)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1176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태평양까지 거리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453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거리                  샌프란시스코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101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거리                 로스엔젤레스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780" y="1614656"/>
            <a:ext cx="3535877" cy="1688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FFFFFF"/>
                </a:solidFill>
                <a:latin typeface="Arial"/>
                <a:cs typeface="Arial"/>
              </a:rPr>
              <a:t>새로운 도전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와인메이커들은 더 뛰어난 퀄리티의 와인을 만들기 위해 새로운 기술을 항상 고려한다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86" y="2634821"/>
            <a:ext cx="3127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나파밸리에는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와인메이커들이 서로 협력하고 지식을 공유하는 문화가 있다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35691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역사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Late 1980s–Early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Today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나파밸리에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와인메이킹이 시작한 시점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욘트빌의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설립자인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 George Calvert </a:t>
            </a:r>
            <a:r>
              <a:rPr lang="en-US" altLang="ko-KR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가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나파밸리에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첫 포도밭을 심다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골드 러쉬와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파동 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샌프란시스코 인구가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1846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년에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200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명에서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1852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년에는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36,000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명으로 늘었다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1860s–1870s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산업의 탄생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Jacob Schram, Charles Krug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그리고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Jacob </a:t>
            </a:r>
            <a:r>
              <a:rPr lang="en-US" altLang="ko-KR" sz="2400" dirty="0" err="1">
                <a:solidFill>
                  <a:schemeClr val="bg1"/>
                </a:solidFill>
                <a:latin typeface="Arial" charset="0"/>
              </a:rPr>
              <a:t>Beringer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등 유럽의 이민자들이 고향에서 만든 와인을 견줄 수 있는 와인을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나파밸리에서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만들기 시작하다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와인퀄리티혁명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핀란드의 모피상인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Gustave </a:t>
            </a:r>
            <a:r>
              <a:rPr lang="en-US" altLang="ko-KR" sz="2400" dirty="0" err="1">
                <a:solidFill>
                  <a:schemeClr val="bg1"/>
                </a:solidFill>
                <a:latin typeface="Arial" charset="0"/>
              </a:rPr>
              <a:t>Niebaum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은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잉글눅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와이너리를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설립하고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 H.W. Crabb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은 토 칼론 포도밭을 설립 후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400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개 종류의 포도 품종을 재배하기 시작한다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첫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와인혁명</a:t>
            </a:r>
            <a:endParaRPr lang="fr-FR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와이너리들이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140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개가 넘다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첫 고비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: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필록세라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포도밭의 면적이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12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년 만에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15,807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에이커에서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2,000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에이커로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줄어들다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어려운 시기들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706994"/>
            <a:ext cx="3894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샌프란시스코 지진으로 인하여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억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113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천만 리터의 캘리포니아 와인이 파괴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pPr algn="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미국이 제 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차 세계 대전에 참전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3" y="2706994"/>
            <a:ext cx="348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년 동안 금주법이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법용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2103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대공황이 시작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40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나파밸리</a:t>
            </a:r>
            <a:r>
              <a:rPr lang="ko-KR" altLang="en-US" sz="20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altLang="ko-KR" sz="2000" b="1" dirty="0">
                <a:solidFill>
                  <a:srgbClr val="D47329"/>
                </a:solidFill>
                <a:latin typeface="Arial"/>
                <a:cs typeface="Arial"/>
              </a:rPr>
              <a:t>AVA</a:t>
            </a:r>
            <a:endParaRPr lang="en-US" sz="20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칼리스토가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6043" y="1323337"/>
            <a:ext cx="1916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   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다이아몬트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마운틴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7199" y="1732802"/>
            <a:ext cx="16420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스프링 마운틴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6431" y="2112578"/>
            <a:ext cx="961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세인트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헬레나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루더포드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오크빌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마운트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비더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로스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카네로스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호웰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마운틴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챠일스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벨리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8170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아트라스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픽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3935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스테그스립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욘트빌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92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오크놀</a:t>
            </a:r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디스트릭트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rgbClr val="4B4A4C"/>
                </a:solidFill>
                <a:latin typeface="Arial"/>
                <a:cs typeface="Arial"/>
              </a:rPr>
              <a:t>와일드 호스 </a:t>
            </a:r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벨리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 err="1">
                <a:solidFill>
                  <a:srgbClr val="4B4A4C"/>
                </a:solidFill>
                <a:latin typeface="Arial"/>
                <a:cs typeface="Arial"/>
              </a:rPr>
              <a:t>쿰스빌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회복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금주법 폐지 후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나파밸리의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와인 산업의 천천한 회복의 시작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갱생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000" dirty="0" err="1">
                <a:solidFill>
                  <a:schemeClr val="bg1"/>
                </a:solidFill>
                <a:latin typeface="Arial" charset="0"/>
              </a:rPr>
              <a:t>나파밸리는</a:t>
            </a:r>
            <a:r>
              <a:rPr lang="ko-KR" alt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Arial" charset="0"/>
              </a:rPr>
              <a:t>Georges de Latour, Andre </a:t>
            </a:r>
            <a:r>
              <a:rPr lang="en-US" altLang="ko-KR" sz="2000" dirty="0" err="1">
                <a:solidFill>
                  <a:schemeClr val="bg1"/>
                </a:solidFill>
                <a:latin typeface="Arial" charset="0"/>
              </a:rPr>
              <a:t>Tschelischeff</a:t>
            </a:r>
            <a:r>
              <a:rPr lang="en-US" altLang="ko-KR" sz="2000" dirty="0">
                <a:solidFill>
                  <a:schemeClr val="bg1"/>
                </a:solidFill>
                <a:latin typeface="Arial" charset="0"/>
              </a:rPr>
              <a:t>, John Daniel Jr.</a:t>
            </a:r>
            <a:r>
              <a:rPr lang="ko-KR" altLang="en-US" sz="2000" dirty="0">
                <a:solidFill>
                  <a:schemeClr val="bg1"/>
                </a:solidFill>
                <a:latin typeface="Arial" charset="0"/>
              </a:rPr>
              <a:t> 그리고</a:t>
            </a:r>
            <a:r>
              <a:rPr lang="en-US" altLang="ko-KR" sz="2000" dirty="0">
                <a:solidFill>
                  <a:schemeClr val="bg1"/>
                </a:solidFill>
                <a:latin typeface="Arial" charset="0"/>
              </a:rPr>
              <a:t> Mondavi</a:t>
            </a:r>
            <a:r>
              <a:rPr lang="ko-KR" altLang="en-US" sz="2000" dirty="0">
                <a:solidFill>
                  <a:schemeClr val="bg1"/>
                </a:solidFill>
                <a:latin typeface="Arial" charset="0"/>
              </a:rPr>
              <a:t> 가족같이 대담하고 비전이 있는 사람들에 의해 </a:t>
            </a:r>
            <a:endParaRPr lang="en-US" altLang="ko-KR" sz="20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0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000" dirty="0">
                <a:solidFill>
                  <a:schemeClr val="bg1"/>
                </a:solidFill>
                <a:latin typeface="Arial" charset="0"/>
              </a:rPr>
              <a:t> 르네상스가 시작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나파밸리와인상인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협회 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(NVV)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설립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전체는 개인보다 강하다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PRESERV(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농업환경보전 기관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)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설립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미국 최초 농업환경보존 기관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농업환경보존의 역할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B6E60C-4CDE-6344-8A25-81159F1E9324}"/>
              </a:ext>
            </a:extLst>
          </p:cNvPr>
          <p:cNvSpPr/>
          <p:nvPr/>
        </p:nvSpPr>
        <p:spPr>
          <a:xfrm>
            <a:off x="1521718" y="3754944"/>
            <a:ext cx="169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ko-KR" altLang="en-US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en-US" altLang="ko-KR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 현재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836F32-9569-1C4B-AB7B-BA9452548C1E}"/>
              </a:ext>
            </a:extLst>
          </p:cNvPr>
          <p:cNvSpPr/>
          <p:nvPr/>
        </p:nvSpPr>
        <p:spPr>
          <a:xfrm>
            <a:off x="5861417" y="375494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산타 </a:t>
            </a:r>
            <a:r>
              <a:rPr lang="ko-KR" altLang="en-US" dirty="0" err="1">
                <a:solidFill>
                  <a:schemeClr val="bg1"/>
                </a:solidFill>
                <a:latin typeface="Arial" charset="0"/>
              </a:rPr>
              <a:t>클라라</a:t>
            </a:r>
            <a:r>
              <a:rPr lang="en-US" altLang="ko-KR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Arial" charset="0"/>
              </a:rPr>
              <a:t> 현재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파리의 심판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나파밸리를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와인세계에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주목 받는데 큰 역할을 한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블라인트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와인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테이스팅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나파밸리가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미국에서 처음으로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포도전분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재배지역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(AVA – American Viticulture Area)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으로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지정되다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캘리포니아의 첫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 AVA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지역사회 기여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＇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경매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’(Auction Napa Valley)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취임식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ko-KR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1980</a:t>
            </a:r>
            <a:r>
              <a:rPr lang="ko-KR" alt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년대 후반과 </a:t>
            </a:r>
            <a:r>
              <a:rPr lang="en-US" altLang="ko-KR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1990</a:t>
            </a:r>
            <a:r>
              <a:rPr lang="ko-KR" alt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년대 초</a:t>
            </a:r>
            <a:endParaRPr lang="en-US" sz="54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공동라벨링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</a:t>
            </a:r>
            <a:r>
              <a:rPr lang="en-US" altLang="ko-KR" sz="1600" spc="300" dirty="0" err="1">
                <a:solidFill>
                  <a:srgbClr val="B0CCC6"/>
                </a:solidFill>
                <a:latin typeface="Arial" charset="0"/>
              </a:rPr>
              <a:t>conjuctive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 labeling)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퀄리티 혁명</a:t>
            </a:r>
            <a:r>
              <a:rPr lang="en-US" altLang="ko-KR" sz="1600" spc="300" dirty="0">
                <a:solidFill>
                  <a:srgbClr val="B0CCC6"/>
                </a:solidFill>
                <a:latin typeface="Arial" charset="0"/>
              </a:rPr>
              <a:t>(quality revolution)</a:t>
            </a:r>
            <a:endParaRPr lang="is-IS" sz="1600" spc="300" dirty="0">
              <a:solidFill>
                <a:srgbClr val="B0CCC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프리미어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밸리 취임식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나파밸리와인상인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(NVV)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가 와인 업계를 위하여 와인 경매 이벤트 프리미어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(Premiere Napa Valley)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를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시작하다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rgbClr val="F2F2F2"/>
                </a:solidFill>
                <a:latin typeface="Arial"/>
                <a:cs typeface="Arial"/>
              </a:rPr>
              <a:t>나파의</a:t>
            </a:r>
            <a:r>
              <a:rPr lang="ko-KR" altLang="en-US" sz="1400" dirty="0">
                <a:solidFill>
                  <a:srgbClr val="F2F2F2"/>
                </a:solidFill>
                <a:latin typeface="Arial"/>
                <a:cs typeface="Arial"/>
              </a:rPr>
              <a:t> 캘리포니아 와인 생산 비율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녹색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환경 보호를 위하여 와인 산업 중 가장 엄격한 </a:t>
            </a:r>
            <a:endParaRPr lang="en-US" altLang="ko-KR" sz="24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프로그램들을 시작하다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글로벌 이름 보호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나파밸리와인상인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이름보호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위원회를 통해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지역적 표시를 보호 시작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 산업 번창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더 뛰어난 퀄리티의 와인을 만들기 위해 노력하는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나파밸리</a:t>
            </a:r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 와인 산업 번창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나파밸리와인상인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2020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목표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자격있는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모든 </a:t>
            </a: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와이너리들을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Napa Green 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인증 받기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지역사회 발전 </a:t>
            </a:r>
            <a:r>
              <a:rPr lang="ko-KR" altLang="en-US" sz="1600" spc="300" dirty="0" err="1">
                <a:solidFill>
                  <a:srgbClr val="B0CCC6"/>
                </a:solidFill>
                <a:latin typeface="Arial" charset="0"/>
              </a:rPr>
              <a:t>도우기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400" dirty="0" err="1">
                <a:solidFill>
                  <a:schemeClr val="bg1"/>
                </a:solidFill>
                <a:latin typeface="Arial" charset="0"/>
              </a:rPr>
              <a:t>나파밸리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 경매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(Auction Napa Valley)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는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1981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년부터 현재까지 총 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1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억</a:t>
            </a:r>
            <a:r>
              <a:rPr lang="en-US" altLang="ko-KR" sz="2400" dirty="0">
                <a:solidFill>
                  <a:schemeClr val="bg1"/>
                </a:solidFill>
                <a:latin typeface="Arial" charset="0"/>
              </a:rPr>
              <a:t>8</a:t>
            </a:r>
            <a:r>
              <a:rPr lang="ko-KR" altLang="en-US" sz="2400" dirty="0">
                <a:solidFill>
                  <a:schemeClr val="bg1"/>
                </a:solidFill>
                <a:latin typeface="Arial" charset="0"/>
              </a:rPr>
              <a:t>천만 달러를 기부했다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현재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spc="300" dirty="0">
                <a:solidFill>
                  <a:srgbClr val="B0CCC6"/>
                </a:solidFill>
                <a:latin typeface="Arial" charset="0"/>
              </a:rPr>
              <a:t>사회적 </a:t>
            </a:r>
            <a:r>
              <a:rPr lang="ko-KR" altLang="en-US" sz="1600" spc="300">
                <a:solidFill>
                  <a:srgbClr val="B0CCC6"/>
                </a:solidFill>
                <a:latin typeface="Arial" charset="0"/>
              </a:rPr>
              <a:t>지속가능성 프로그램들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학교 기부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나파</a:t>
            </a: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 이웃 </a:t>
            </a: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도우기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와이너리의</a:t>
            </a: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 아침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오후에 포도밭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ko-KR" altLang="en-US" sz="2200" dirty="0">
                <a:solidFill>
                  <a:schemeClr val="bg1"/>
                </a:solidFill>
                <a:latin typeface="Arial" charset="0"/>
              </a:rPr>
              <a:t>바인 </a:t>
            </a:r>
            <a:r>
              <a:rPr lang="ko-KR" altLang="en-US" sz="2200" dirty="0" err="1">
                <a:solidFill>
                  <a:schemeClr val="bg1"/>
                </a:solidFill>
                <a:latin typeface="Arial" charset="0"/>
              </a:rPr>
              <a:t>트레일</a:t>
            </a:r>
            <a:endParaRPr lang="en-US" sz="22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나파밸리와인상인</a:t>
            </a:r>
            <a:r>
              <a:rPr lang="ko-KR" alt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협회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Arial"/>
                <a:cs typeface="Arial"/>
              </a:rPr>
              <a:t>미션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나파밸리를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위해 홍보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보호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발전 시키다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r>
              <a:rPr lang="ko-KR" alt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ko-KR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홍보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나파밸리</a:t>
            </a:r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경매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(Auction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프리미어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(Premiere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와인 업계 교육 프로그램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나파</a:t>
            </a:r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맛보기</a:t>
            </a:r>
            <a:r>
              <a:rPr lang="en-US" altLang="ko-KR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(Taste Napa Valley)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미디어 관계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endParaRPr lang="en-US" altLang="ko-KR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보호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지역 사회 투자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이름 보호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옹호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지속 가능성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2F2F2"/>
                </a:solidFill>
                <a:latin typeface="Arial"/>
                <a:cs typeface="Arial"/>
              </a:rPr>
              <a:t>나파의</a:t>
            </a:r>
            <a:r>
              <a:rPr lang="ko-KR" altLang="en-US" dirty="0">
                <a:solidFill>
                  <a:srgbClr val="F2F2F2"/>
                </a:solidFill>
                <a:latin typeface="Arial"/>
                <a:cs typeface="Arial"/>
              </a:rPr>
              <a:t> 전세계 와인 생산 비율</a:t>
            </a:r>
            <a:endParaRPr lang="en-US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업계 내</a:t>
            </a:r>
            <a:endParaRPr lang="en-US" altLang="ko-KR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협업 육성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로버트 </a:t>
            </a:r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몬다비가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자주 말했듯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ko-KR" altLang="en-US" dirty="0" err="1">
                <a:solidFill>
                  <a:srgbClr val="FFFFFF"/>
                </a:solidFill>
                <a:latin typeface="Arial"/>
                <a:cs typeface="Arial"/>
              </a:rPr>
              <a:t>나파밸리에서는</a:t>
            </a:r>
            <a:r>
              <a:rPr lang="ko-KR" altLang="en-US" dirty="0">
                <a:solidFill>
                  <a:srgbClr val="FFFFFF"/>
                </a:solidFill>
                <a:latin typeface="Arial"/>
                <a:cs typeface="Arial"/>
              </a:rPr>
              <a:t> 밀물이 모든 배를 띄운다</a:t>
            </a:r>
            <a:r>
              <a:rPr lang="en-US" altLang="ko-KR" dirty="0">
                <a:solidFill>
                  <a:srgbClr val="FFFFFF"/>
                </a:solidFill>
                <a:latin typeface="Arial"/>
                <a:cs typeface="Arial"/>
              </a:rPr>
              <a:t>.”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ko-KR" altLang="en-US" sz="3600" b="1" dirty="0">
                <a:solidFill>
                  <a:srgbClr val="FFFFFF"/>
                </a:solidFill>
                <a:latin typeface="Arial"/>
                <a:cs typeface="Arial"/>
              </a:rPr>
              <a:t> 중요 포인트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특별하고 아름다운 지역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퀄리티 와인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협업</a:t>
            </a:r>
            <a:r>
              <a:rPr lang="en-US" altLang="ko-KR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콜라보레이션 문화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번창 사업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ko-KR" altLang="en-US" sz="2000" dirty="0">
                <a:solidFill>
                  <a:srgbClr val="FFFFFF"/>
                </a:solidFill>
                <a:latin typeface="Arial"/>
                <a:cs typeface="Arial"/>
              </a:rPr>
              <a:t>최고를 고집하는 긴 역사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501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ko-KR" alt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더 배우기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29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소규모 지역</a:t>
            </a:r>
            <a:r>
              <a:rPr lang="en-US" altLang="ko-KR" sz="3600" b="1" dirty="0">
                <a:solidFill>
                  <a:srgbClr val="D47329"/>
                </a:solidFill>
                <a:latin typeface="Arial"/>
                <a:cs typeface="Arial"/>
              </a:rPr>
              <a:t>,</a:t>
            </a:r>
            <a:r>
              <a:rPr lang="ko-KR" altLang="en-US" sz="3600" b="1" dirty="0">
                <a:solidFill>
                  <a:srgbClr val="D47329"/>
                </a:solidFill>
                <a:latin typeface="Arial"/>
                <a:cs typeface="Arial"/>
              </a:rPr>
              <a:t> 소규모 생산자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726968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3402" y="2323807"/>
            <a:ext cx="240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의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600" dirty="0" err="1">
                <a:solidFill>
                  <a:srgbClr val="FFFFFF"/>
                </a:solidFill>
                <a:latin typeface="Arial"/>
                <a:cs typeface="Arial"/>
              </a:rPr>
              <a:t>와이너리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 무역기구</a:t>
            </a:r>
            <a:r>
              <a:rPr lang="en-US" altLang="ko-KR" sz="1600" dirty="0">
                <a:solidFill>
                  <a:srgbClr val="FFFFFF"/>
                </a:solidFill>
                <a:latin typeface="Arial"/>
                <a:cs typeface="Arial"/>
              </a:rPr>
              <a:t>(NVV) </a:t>
            </a:r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회원들은 해마다 각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FF"/>
                </a:solidFill>
                <a:latin typeface="Arial"/>
                <a:cs typeface="Arial"/>
              </a:rPr>
              <a:t>케이스 미만의 와인을 생산한다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의 </a:t>
            </a:r>
            <a:r>
              <a:rPr lang="ko-KR" altLang="en-US" sz="1400" dirty="0" err="1">
                <a:solidFill>
                  <a:srgbClr val="FFFFFF"/>
                </a:solidFill>
                <a:latin typeface="Arial"/>
                <a:cs typeface="Arial"/>
              </a:rPr>
              <a:t>나파밸리</a:t>
            </a: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ko-KR" altLang="en-US" sz="1400" dirty="0" err="1">
                <a:solidFill>
                  <a:srgbClr val="FFFFFF"/>
                </a:solidFill>
                <a:latin typeface="Arial"/>
                <a:cs typeface="Arial"/>
              </a:rPr>
              <a:t>와이너리들은</a:t>
            </a: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 가족 소유 </a:t>
            </a:r>
            <a:endParaRPr lang="en-US" altLang="ko-KR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400" dirty="0">
                <a:solidFill>
                  <a:srgbClr val="FFFFFF"/>
                </a:solidFill>
                <a:latin typeface="Arial"/>
                <a:cs typeface="Arial"/>
              </a:rPr>
              <a:t>또는 운영이 되고 있다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17481</TotalTime>
  <Words>1662</Words>
  <Application>Microsoft Macintosh PowerPoint</Application>
  <PresentationFormat>On-screen Show (16:9)</PresentationFormat>
  <Paragraphs>635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Proxima Nova Regular</vt:lpstr>
      <vt:lpstr>Proxima Nova Rg</vt:lpstr>
      <vt:lpstr>Proxima Nova Semibold</vt:lpstr>
      <vt:lpstr>Arial</vt:lpstr>
      <vt:lpstr>Calibri</vt:lpstr>
      <vt:lpstr>Georgia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James .</cp:lastModifiedBy>
  <cp:revision>668</cp:revision>
  <cp:lastPrinted>2018-07-05T15:45:29Z</cp:lastPrinted>
  <dcterms:created xsi:type="dcterms:W3CDTF">2016-04-20T00:57:48Z</dcterms:created>
  <dcterms:modified xsi:type="dcterms:W3CDTF">2020-06-29T22:43:54Z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